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8" r:id="rId1"/>
    <p:sldMasterId id="2147483659" r:id="rId2"/>
  </p:sldMasterIdLst>
  <p:notesMasterIdLst>
    <p:notesMasterId r:id="rId3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  <p:sldId id="574" r:id="rId321"/>
    <p:sldId id="575" r:id="rId322"/>
    <p:sldId id="576" r:id="rId323"/>
    <p:sldId id="577" r:id="rId324"/>
    <p:sldId id="578" r:id="rId325"/>
    <p:sldId id="579" r:id="rId326"/>
    <p:sldId id="580" r:id="rId327"/>
    <p:sldId id="582" r:id="rId328"/>
  </p:sldIdLst>
  <p:sldSz cx="13004800" cy="9753600"/>
  <p:notesSz cx="6858000" cy="9144000"/>
  <p:embeddedFontLst>
    <p:embeddedFont>
      <p:font typeface="Gill Sans" panose="020B0502020104020203" pitchFamily="34" charset="-79"/>
      <p:regular r:id="rId330"/>
      <p:bold r:id="rId331"/>
    </p:embeddedFont>
    <p:embeddedFont>
      <p:font typeface="Helvetica Neue" panose="02000503000000020004" pitchFamily="2" charset="0"/>
      <p:regular r:id="rId332"/>
      <p:bold r:id="rId333"/>
      <p:italic r:id="rId334"/>
      <p:boldItalic r:id="rId3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72"/>
    <p:restoredTop sz="94651"/>
  </p:normalViewPr>
  <p:slideViewPr>
    <p:cSldViewPr snapToGrid="0" snapToObjects="1">
      <p:cViewPr varScale="1">
        <p:scale>
          <a:sx n="97" d="100"/>
          <a:sy n="97" d="100"/>
        </p:scale>
        <p:origin x="24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font" Target="fonts/font6.fntdata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viewProps" Target="viewProps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theme" Target="theme/theme1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tableStyles" Target="tableStyle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font" Target="fonts/font1.fntdata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font" Target="fonts/font3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font" Target="fonts/font4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font" Target="fonts/font5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presProps" Target="presProps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ear_least_squares_(mathematics)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1eac8cbf_3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201eac8cb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5b2bf12c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5b2bf12c_0_1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c5b2bf12c_0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c5b2bf12c_0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c5b2bf12c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c5b2bf12c_0_13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c5b2bf12c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c5b2bf12c_0_13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c5b2bf12c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c5b2bf12c_0_1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c5b2bf12c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c5b2bf12c_0_13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cf69ec96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cf69ec96c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cf69ec96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cf69ec96c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cf69ec96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cf69ec96c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cf69ec96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cf69ec96c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cf69ec96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cf69ec96c_0_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5b2bf12c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5b2bf12c_0_1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cf69ec96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cf69ec96c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cf69ec96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cf69ec96c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cf69ec96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cf69ec96c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cf69ec96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cf69ec96c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cf69ec96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cf69ec96c_0_1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cf69ec96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cf69ec96c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cf69ec96c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cf69ec96c_0_1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cf69ec96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cf69ec96c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cf69ec96c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cf69ec96c_0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cf69ec96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cf69ec96c_0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5b2bf12c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5b2bf12c_0_1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cf69ec96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cf69ec96c_0_2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cf69ec96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cf69ec96c_0_2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cf69ec96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cf69ec96c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cf69ec96c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cf69ec96c_0_2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cf69ec96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cf69ec96c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cf69ec96c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cf69ec96c_0_2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cf69ec96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cf69ec96c_0_2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cf69ec96c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2cf69ec96c_0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cf69ec96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cf69ec96c_0_2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cf69ec96c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cf69ec96c_0_2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5b2bf12c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5b2bf12c_0_1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cf69ec96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cf69ec96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cf69ec96c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cf69ec96c_0_2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cf69ec96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cf69ec96c_0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cf69ec96c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cf69ec96c_0_3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cf69ec96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cf69ec96c_0_3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cf69ec96c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cf69ec96c_0_3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cf69ec96c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2cf69ec96c_0_3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cf69ec96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cf69ec96c_0_3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cf69ec96c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cf69ec96c_0_3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cf69ec96c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cf69ec96c_0_3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39d3ab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39d3ab5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cf69ec96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cf69ec96c_0_3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cf69ec96c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cf69ec96c_0_3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cf69ec96c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cf69ec96c_0_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cf69ec96c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cf69ec96c_0_3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cf69ec96c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cf69ec96c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cf69ec96c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cf69ec96c_0_3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cf69ec96c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cf69ec96c_0_4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2cf69ec96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2cf69ec96c_0_4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cf69ec96c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cf69ec96c_0_4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cf69ec96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cf69ec96c_0_4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5b2bf12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5b2bf12c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cf69ec96c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2cf69ec96c_0_4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cf69ec96c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cf69ec96c_0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cf69ec96c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cf69ec96c_0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cf69ec96c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cf69ec96c_0_4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cf69ec96c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2cf69ec96c_0_4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3c97c94e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3c97c94e6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cf69ec96c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cf69ec96c_0_4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cf69ec96c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cf69ec96c_0_4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cf69ec96c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2cf69ec96c_0_4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cf69ec96c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cf69ec96c_0_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5b2bf12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5b2bf12c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cf69ec96c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cf69ec96c_0_5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cf69ec96c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cf69ec96c_0_5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cf69ec96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cf69ec96c_0_5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cf69ec96c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cf69ec96c_0_5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cf69ec96c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2cf69ec96c_0_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cf69ec96c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cf69ec96c_0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cf69ec96c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2cf69ec96c_0_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cf69ec96c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cf69ec96c_0_5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cf69ec96c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cf69ec96c_0_6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cf69ec96c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cf69ec96c_0_6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5b2bf12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5b2bf12c_0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cf69ec96c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2cf69ec96c_0_6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cf69ec96c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cf69ec96c_0_5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cf69ec96c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cf69ec96c_0_6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cf69ec96c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cf69ec96c_0_6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cf69ec96c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cf69ec96c_0_6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d1114764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d11147645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d111476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d11147645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d1114764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d11147645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d1114764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d11147645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d111476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2d11147645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5b2bf12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5b2bf12c_0_1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d1114764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d11147645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d1114764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2d11147645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d1114764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d11147645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d1114764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2d11147645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d1114764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d11147645_0_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d1114764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d11147645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d1114764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d11147645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d1114764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2d11147645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d111476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d11147645_0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d1114764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2d11147645_0_1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5b2bf12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5b2bf12c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d111476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d11147645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d1114764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2d11147645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d111476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2d11147645_0_1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d1114764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2d11147645_0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2d11147645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2d11147645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d1114764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2d11147645_0_1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1114764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2d11147645_0_1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d1114764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2d11147645_0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d11147645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d11147645_0_2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2d1114764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2d11147645_0_2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39d3ab5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39d3ab52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5b2bf12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5b2bf12c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d1114764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2d11147645_0_2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d1114764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2d11147645_0_2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d11147645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2d11147645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d1114764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2d11147645_0_2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d11147645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2d11147645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2d11147645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2d11147645_0_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d1114764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2d11147645_0_2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d1114764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d11147645_0_2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d14babfa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2d14babfad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2d14babf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2d14babfad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5b2bf12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5b2bf12c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d14babf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d14babfad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2d14babf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2d14babfad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d14babf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d14babfad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2d14babfa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2d14babfad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d14babfa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2d14babfad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2d14babfa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2d14babfad_0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d14babfa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2d14babfad_0_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2d14babfa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2d14babfad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d14babfa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d14babfad_0_1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2d14babfa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2d14babfad_0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5b2bf12c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5b2bf12c_0_1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d1114764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d11147645_0_3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2d1114764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2d11147645_0_3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d11147645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d11147645_0_3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2d11147645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2d11147645_0_3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d11147645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2d11147645_0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d11147645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2d11147645_0_3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d11147645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d11147645_0_3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2d11147645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2d11147645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2d11147645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2d11147645_0_3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2d11147645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2d11147645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5b2bf12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5b2bf12c_0_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d11147645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2d11147645_0_3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2d11147645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2d11147645_0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2d11147645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2d11147645_0_4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d11147645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d11147645_0_4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d11147645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2d11147645_0_4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d11147645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2d11147645_0_4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2d11147645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2d11147645_0_4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d11147645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d11147645_0_4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2d11147645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2d11147645_0_4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d14babfa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2d14babfad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5b2bf12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5b2bf12c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2d14babfa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2d14babfad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d14babfa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2d14babfad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d14babfa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d14babfad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2d14babfa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2d14babfad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2d14babfad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2d14babfad_0_1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2d14babfa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2d14babfad_0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Figure 4-19. Lasso versus Ridge regularization </a:t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d14babfa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d14babfad_0_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2d14babfa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2d14babfad_0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d14babfa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d14babfad_0_2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2d14babfad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2d14babfad_0_2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5b2bf12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5b2bf12c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2d14babfa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2d14babfad_0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d14babfad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d14babfad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2d14babfa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2d14babfad_0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2d14babfa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2d14babfad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2d14babfa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2d14babfad_0_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d14babfad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2d14babfad_0_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d14babfad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d14babfad_0_3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d14babfad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2d14babfad_0_3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2d14babfad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2d14babfad_0_3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2d14babfad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2d14babfad_0_3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5b2bf12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5b2bf12c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d14babfad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2d14babfad_0_3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2d14babfad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2d14babfad_0_3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d14babfad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2d14babfad_0_3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d14babfad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2d14babfad_0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2d14babfad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2d14babfad_0_3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2d14babfa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2d14babfad_0_3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2d14babfad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2d14babfad_0_3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2d14babfad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2d14babfad_0_4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d14babfad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d14babfad_0_4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2d14babfad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2d14babfad_0_4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5b2bf12c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5b2bf12c_0_2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d14babfad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2d14babfad_0_4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2d14babfad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2d14babfad_0_4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d14babfad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d14babfad_0_4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2ee051d10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2ee051d10e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2ee051d10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2ee051d10e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2ee051d1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2ee051d10e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ee051d10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ee051d10e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2ee051d10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2ee051d10e_0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ee051d10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2ee051d10e_0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2ee051d10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2ee051d10e_0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5b2bf12c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5b2bf12c_0_2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2ee051d10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2ee051d10e_0_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ee051d10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2ee051d10e_0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d14babfad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d14babfad_0_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2d14babfad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2d14babfad_0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d14babfad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d14babfad_0_4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2e157b04a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2e157b04a1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2d2d26854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2d2d26854c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d2d26854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2d2d26854c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2d2d26854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2d2d26854c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2d2d26854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2d2d26854c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5b2bf12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5b2bf12c_0_2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2d2d2685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2d2d26854c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2d2d26854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2d2d26854c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2d2d26854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2d2d26854c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2d2d26854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2d2d26854c_0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d2d26854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2d2d26854c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d2d26854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d2d26854c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2d2d26854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2d2d26854c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2d2d26854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2d2d26854c_0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2d2d26854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2d2d26854c_0_1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2d2d26854c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2d2d26854c_0_1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af79b5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af79b5a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5b2bf12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5b2bf12c_0_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2d2d26854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" name="Google Shape;2363;g2d2d26854c_0_1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2d2d26854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2d2d26854c_0_2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2d2d26854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2d2d26854c_0_2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2d2d26854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2d2d26854c_0_2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2d2d26854c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2d2d26854c_0_2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2d2d26854c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2d2d26854c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2d2d26854c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2d2d26854c_0_2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2d2d26854c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2d2d26854c_0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2d2d26854c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2d2d26854c_0_2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2d2d26854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2d2d26854c_0_2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5b2bf12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5b2bf12c_0_2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2d2d26854c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2d2d26854c_0_2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2d2d26854c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2d2d26854c_0_3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2d2d26854c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2d2d26854c_0_3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2d2d26854c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2d2d26854c_0_3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2d4d4b07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2d4d4b0741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2d4d4b074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2d4d4b0741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2d4d4b074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2d4d4b0741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2d4d4b074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2d4d4b0741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2d4d4b074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2d4d4b0741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2f0366fbc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2f0366fbcd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f69ec9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f69ec96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32c0a1b2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32c0a1b2a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ee051d10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2ee051d10e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2f0366fbc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2f0366fbcd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2ee051d10e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2ee051d10e_0_1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2ee051d10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2ee051d10e_0_2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2ee051d10e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2ee051d10e_0_2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2c5b2bf12c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2c5b2bf12c_0_6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f69ec9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cf69ec96c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f69ec9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f69ec96c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5b2bf12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5b2bf12c_0_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5b2bf12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5b2bf12c_0_3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5b2bf12c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5b2bf12c_0_3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5b2bf12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c5b2bf12c_0_3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5b2bf12c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c5b2bf12c_0_3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5b2bf12c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5b2bf12c_0_11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5b2bf12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c5b2bf12c_0_3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5b2bf12c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5b2bf12c_0_3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5b2bf12c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5b2bf12c_0_4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c5b2bf12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c5b2bf12c_0_2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5b2bf12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c5b2bf12c_0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5b2bf12c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c5b2bf12c_0_2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c5b2bf12c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c5b2bf12c_0_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5b2bf12c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c5b2bf12c_0_5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c5b2bf12c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c5b2bf12c_0_5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5b2bf12c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5b2bf12c_0_5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5b2bf12c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5b2bf12c_0_11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5b2bf12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c5b2bf12c_0_5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5b2bf12c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c5b2bf12c_0_5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https://en.wikipedia.org/wiki/Linear_least_squares_(mathematics)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5b2bf12c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c5b2bf12c_0_6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c5b2bf12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c5b2bf12c_0_6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c5b2bf12c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c5b2bf12c_0_6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c5b2bf12c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c5b2bf12c_0_6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5b2bf12c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5b2bf12c_0_6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5b2bf12c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c5b2bf12c_0_6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f69ec96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cf69ec96c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c5b2bf12c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c5b2bf12c_0_7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5b2bf12c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5b2bf12c_0_1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c5b2bf12c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c5b2bf12c_0_7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c5b2bf12c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c5b2bf12c_0_7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c5b2bf12c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c5b2bf12c_0_7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c5b2bf12c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c5b2bf12c_0_7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c5b2bf12c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c5b2bf12c_0_7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c5b2bf12c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c5b2bf12c_0_7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c5b2bf12c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c5b2bf12c_0_7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c5b2bf12c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c5b2bf12c_0_7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c5b2bf12c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c5b2bf12c_0_8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c5b2bf12c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c5b2bf12c_0_9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5b2bf12c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5b2bf12c_0_11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c5b2bf12c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c5b2bf12c_0_9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c5b2bf12c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c5b2bf12c_0_9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c5b2bf12c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c5b2bf12c_0_9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c5b2bf12c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c5b2bf12c_0_9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c5b2bf12c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c5b2bf12c_0_9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c5b2bf12c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c5b2bf12c_0_9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c5b2bf12c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c5b2bf12c_0_9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5b2bf12c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c5b2bf12c_0_10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c5b2bf12c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c5b2bf12c_0_10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5b2bf12c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c5b2bf12c_0_10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5b2bf12c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5b2bf12c_0_1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5b2bf12c_0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c5b2bf12c_0_10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c5b2bf12c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c5b2bf12c_0_10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c5b2bf12c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c5b2bf12c_0_10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c5b2bf12c_0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c5b2bf12c_0_10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c5b2bf12c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c5b2bf12c_0_10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c5b2bf12c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c5b2bf12c_0_10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c5b2bf12c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c5b2bf12c_0_1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c5b2bf12c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c5b2bf12c_0_1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c5b2bf12c_0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c5b2bf12c_0_1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c5b2bf12c_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c5b2bf12c_0_1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5b2bf12c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5b2bf12c_0_11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c5b2bf12c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c5b2bf12c_0_12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c5b2bf12c_0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c5b2bf12c_0_1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c5b2bf12c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c5b2bf12c_0_13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c5b2bf12c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c5b2bf12c_0_12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5b2bf12c_0_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c5b2bf12c_0_1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c5b2bf12c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c5b2bf12c_0_1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c5b2bf12c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c5b2bf12c_0_13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c5b2bf12c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c5b2bf12c_0_1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c5b2bf12c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c5b2bf12c_0_13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c5b2bf12c_0_1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c5b2bf12c_0_1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508000" y="3035300"/>
            <a:ext cx="11988900" cy="5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1pPr>
            <a:lvl2pPr marL="914400" lvl="1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2pPr>
            <a:lvl3pPr marL="1371600" lvl="2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3pPr>
            <a:lvl4pPr marL="1828800" lvl="3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4pPr>
            <a:lvl5pPr marL="2286000" lvl="4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5pPr>
            <a:lvl6pPr marL="2743200" lvl="5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508000" y="431800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8000" y="3035300"/>
            <a:ext cx="11988900" cy="5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1pPr>
            <a:lvl2pPr marL="914400" lvl="1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2pPr>
            <a:lvl3pPr marL="1371600" lvl="2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3pPr>
            <a:lvl4pPr marL="1828800" lvl="3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4pPr>
            <a:lvl5pPr marL="2286000" lvl="4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5pPr>
            <a:lvl6pPr marL="2743200" lvl="5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8000" y="431800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508000" y="5181600"/>
            <a:ext cx="11988810" cy="0"/>
          </a:xfrm>
          <a:custGeom>
            <a:avLst/>
            <a:gdLst/>
            <a:ahLst/>
            <a:cxnLst/>
            <a:rect l="l" t="t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444444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08000" y="3009900"/>
            <a:ext cx="119889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508000" y="5562600"/>
            <a:ext cx="11988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/>
            </a:lvl1pPr>
            <a:lvl2pPr marL="914400" lvl="1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/>
            </a:lvl2pPr>
            <a:lvl3pPr marL="1371600" lvl="2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/>
            </a:lvl3pPr>
            <a:lvl4pPr marL="1828800" lvl="3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/>
            </a:lvl4pPr>
            <a:lvl5pPr marL="2286000" lvl="4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/>
            </a:lvl5pPr>
            <a:lvl6pPr marL="2743200" lvl="5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3250" y="8978380"/>
            <a:ext cx="1371550" cy="7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508000" y="3035300"/>
            <a:ext cx="11988900" cy="5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1pPr>
            <a:lvl2pPr marL="914400" lvl="1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2pPr>
            <a:lvl3pPr marL="1371600" lvl="2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3pPr>
            <a:lvl4pPr marL="1828800" lvl="3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4pPr>
            <a:lvl5pPr marL="2286000" lvl="4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5pPr>
            <a:lvl6pPr marL="2743200" lvl="5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08000" y="431800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3250" y="8978380"/>
            <a:ext cx="1371550" cy="7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3250" y="8978380"/>
            <a:ext cx="1371550" cy="7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Bullets">
  <p:cSld name="Title &amp; Bullets 3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508000" y="1549400"/>
            <a:ext cx="11988810" cy="0"/>
          </a:xfrm>
          <a:custGeom>
            <a:avLst/>
            <a:gdLst/>
            <a:ahLst/>
            <a:cxnLst/>
            <a:rect l="l" t="t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444444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508000" y="508000"/>
            <a:ext cx="11988810" cy="0"/>
          </a:xfrm>
          <a:custGeom>
            <a:avLst/>
            <a:gdLst/>
            <a:ahLst/>
            <a:cxnLst/>
            <a:rect l="l" t="t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444444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508000" y="3035300"/>
            <a:ext cx="11988900" cy="5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1pPr>
            <a:lvl2pPr marL="914400" lvl="1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2pPr>
            <a:lvl3pPr marL="1371600" lvl="2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3pPr>
            <a:lvl4pPr marL="1828800" lvl="3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4pPr>
            <a:lvl5pPr marL="2286000" lvl="4" indent="-317500" rtl="0">
              <a:spcBef>
                <a:spcPts val="4200"/>
              </a:spcBef>
              <a:spcAft>
                <a:spcPts val="0"/>
              </a:spcAft>
              <a:buSzPts val="1400"/>
              <a:buFont typeface="Gill Sans"/>
              <a:buChar char="•"/>
              <a:defRPr/>
            </a:lvl5pPr>
            <a:lvl6pPr marL="2743200" lvl="5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2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508000" y="431800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3250" y="8978380"/>
            <a:ext cx="1371550" cy="7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tile tx="0" ty="0" sx="100000" sy="100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08000" y="1549400"/>
            <a:ext cx="11988810" cy="0"/>
          </a:xfrm>
          <a:custGeom>
            <a:avLst/>
            <a:gdLst/>
            <a:ahLst/>
            <a:cxnLst/>
            <a:rect l="l" t="t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444444">
                <a:alpha val="29803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508000" y="9245597"/>
            <a:ext cx="11988810" cy="1"/>
          </a:xfrm>
          <a:custGeom>
            <a:avLst/>
            <a:gdLst/>
            <a:ahLst/>
            <a:cxnLst/>
            <a:rect l="l" t="t" r="r" b="b"/>
            <a:pathLst>
              <a:path w="21600" h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76200" cap="flat" cmpd="sng">
            <a:solidFill>
              <a:srgbClr val="444444">
                <a:alpha val="29803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508000" y="508000"/>
            <a:ext cx="11988810" cy="0"/>
          </a:xfrm>
          <a:custGeom>
            <a:avLst/>
            <a:gdLst/>
            <a:ahLst/>
            <a:cxnLst/>
            <a:rect l="l" t="t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444444">
                <a:alpha val="29803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508000" y="3035300"/>
            <a:ext cx="11988900" cy="5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2pPr>
            <a:lvl3pPr marL="1371600" marR="0" lvl="2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4pPr>
            <a:lvl5pPr marL="2286000" marR="0" lvl="4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5pPr>
            <a:lvl6pPr marL="2743200" marR="0" lvl="5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08000" y="431800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596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825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1054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128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151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1739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31800" y="9297900"/>
            <a:ext cx="493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Training Models</a:t>
            </a:r>
            <a:endParaRPr sz="36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9475" y="9339262"/>
            <a:ext cx="2257425" cy="371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/>
          </a:blip>
          <a:tile tx="0" ty="0" sx="99997" sy="99997" flip="none" algn="tl"/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08000" y="1549400"/>
            <a:ext cx="11988810" cy="0"/>
          </a:xfrm>
          <a:custGeom>
            <a:avLst/>
            <a:gdLst/>
            <a:ahLst/>
            <a:cxnLst/>
            <a:rect l="l" t="t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444444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508000" y="508000"/>
            <a:ext cx="11988810" cy="0"/>
          </a:xfrm>
          <a:custGeom>
            <a:avLst/>
            <a:gdLst/>
            <a:ahLst/>
            <a:cxnLst/>
            <a:rect l="l" t="t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444444">
                <a:alpha val="2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508000" y="3035300"/>
            <a:ext cx="11988900" cy="5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2pPr>
            <a:lvl3pPr marL="1371600" marR="0" lvl="2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4pPr>
            <a:lvl5pPr marL="2286000" marR="0" lvl="4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5pPr>
            <a:lvl6pPr marL="2743200" marR="0" lvl="5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8000" y="431800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596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825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1054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128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151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1739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33250" y="8978380"/>
            <a:ext cx="1371550" cy="7752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hwZGRcj58ZgnF701lcKZuYTfYw0nK_EU1MF5V5lphw/edit#slide=id.g36ff5b5597_0_194" TargetMode="External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near_least_squares_(mathematics)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2033275" y="5191075"/>
            <a:ext cx="99063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Training Models</a:t>
            </a:r>
            <a:endParaRPr sz="3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900" y="3603575"/>
            <a:ext cx="1377050" cy="13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Notations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508000" y="2198475"/>
            <a:ext cx="119889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a matrix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Contains all the feature values (excluding labels) of all instances in the dataset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There is one row per instance and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i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row is equal to the transpose of x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noted (x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endParaRPr sz="3000" baseline="30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725" y="6185475"/>
            <a:ext cx="8361093" cy="28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6" name="Google Shape;936;p113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eta = 0.1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n_iterations = 1000 # Number of iterations after which algorithm stops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 X_b.T.dot(X_b.dot(theta) -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42" name="Google Shape;942;p114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eta = 0.1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n_iterations = 1000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 = 100 # Number of elements in training dataset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 X_b.T.dot(X_b.dot(theta) -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48" name="Google Shape;948;p115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eta = 0.1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n_iterations = 1000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 # Random initialization of model parameters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 X_b.T.dot(X_b.dot(theta) -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4" name="Google Shape;954;p116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eta = 0.1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n_iterations = 1000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*X_b.T.dot(X_b.dot(theta) - y) # Gradient vector of the cost function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0" name="Google Shape;960;p117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eta = 0.1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n_iterations = 1000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 X_b.T.dot(X_b.dot(theta) -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 # Determine the size of the downhill step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1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6" name="Google Shape;966;p118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eta = 0.1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n_iterations = 1000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 X_b.T.dot(X_b.dot(theta) -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67" name="Google Shape;96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444" y="7860475"/>
            <a:ext cx="4999768" cy="1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3" name="Google Shape;973;p119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eta = 0.1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n_iterations = 1000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 X_b.T.dot(X_b.dot(theta) -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4" name="Google Shape;97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444" y="7072800"/>
            <a:ext cx="4999768" cy="11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19"/>
          <p:cNvSpPr txBox="1"/>
          <p:nvPr/>
        </p:nvSpPr>
        <p:spPr>
          <a:xfrm>
            <a:off x="507825" y="8362625"/>
            <a:ext cx="11988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Theta is same like Normal Equation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6" name="Google Shape;976;p119"/>
          <p:cNvSpPr txBox="1"/>
          <p:nvPr/>
        </p:nvSpPr>
        <p:spPr>
          <a:xfrm>
            <a:off x="938500" y="7943650"/>
            <a:ext cx="1524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Output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77" name="Google Shape;977;p119"/>
          <p:cNvCxnSpPr>
            <a:stCxn id="976" idx="3"/>
            <a:endCxn id="974" idx="1"/>
          </p:cNvCxnSpPr>
          <p:nvPr/>
        </p:nvCxnSpPr>
        <p:spPr>
          <a:xfrm rot="10800000" flipH="1">
            <a:off x="2463400" y="7657450"/>
            <a:ext cx="1539000" cy="54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3" name="Google Shape;983;p120"/>
          <p:cNvSpPr txBox="1"/>
          <p:nvPr/>
        </p:nvSpPr>
        <p:spPr>
          <a:xfrm>
            <a:off x="507875" y="1994300"/>
            <a:ext cx="11988900" cy="6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How the learning rate affects Gradient Descent?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9" name="Google Shape;989;p121"/>
          <p:cNvSpPr txBox="1"/>
          <p:nvPr/>
        </p:nvSpPr>
        <p:spPr>
          <a:xfrm>
            <a:off x="507875" y="1759675"/>
            <a:ext cx="119889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First 10 steps of Gradient Descent using three different learning rates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dashed line </a:t>
            </a:r>
            <a:r>
              <a:rPr lang="en" sz="3000" b="1">
                <a:solidFill>
                  <a:srgbClr val="E06666"/>
                </a:solidFill>
                <a:latin typeface="Gill Sans"/>
                <a:ea typeface="Gill Sans"/>
                <a:cs typeface="Gill Sans"/>
                <a:sym typeface="Gill Sans"/>
              </a:rPr>
              <a:t>- - - - 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represents the starting point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0" name="Google Shape;99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25" y="3066800"/>
            <a:ext cx="12699997" cy="4815416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21"/>
          <p:cNvSpPr txBox="1"/>
          <p:nvPr/>
        </p:nvSpPr>
        <p:spPr>
          <a:xfrm>
            <a:off x="508000" y="8179850"/>
            <a:ext cx="119889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Descent with Various Learning Rates (See the code in notebook)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7" name="Google Shape;997;p122"/>
          <p:cNvSpPr txBox="1"/>
          <p:nvPr/>
        </p:nvSpPr>
        <p:spPr>
          <a:xfrm>
            <a:off x="507875" y="1759675"/>
            <a:ext cx="119889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Different Learning Rates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rate is too low (0.02)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Algorithm will take a lot of time to reach the solution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8" name="Google Shape;998;p122"/>
          <p:cNvPicPr preferRelativeResize="0"/>
          <p:nvPr/>
        </p:nvPicPr>
        <p:blipFill rotWithShape="1">
          <a:blip r:embed="rId3">
            <a:alphaModFix/>
          </a:blip>
          <a:srcRect r="65834"/>
          <a:stretch/>
        </p:blipFill>
        <p:spPr>
          <a:xfrm>
            <a:off x="4030813" y="3636625"/>
            <a:ext cx="4943027" cy="548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Notations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508000" y="1910500"/>
            <a:ext cx="11988900" cy="47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system’s prediction function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Also called as hypothesis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we train a model using instance feature vector x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get predicted value 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ŷ</a:t>
            </a:r>
            <a:r>
              <a:rPr lang="en" sz="3000" i="1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(x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for that instance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ŷ is pronounced “y-hat”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2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4" name="Google Shape;1004;p123"/>
          <p:cNvSpPr txBox="1"/>
          <p:nvPr/>
        </p:nvSpPr>
        <p:spPr>
          <a:xfrm>
            <a:off x="507875" y="1759675"/>
            <a:ext cx="119889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Different Learning Rates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rate is good (0.1)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few iterations only, it converged to good solution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05" name="Google Shape;1005;p123"/>
          <p:cNvPicPr preferRelativeResize="0"/>
          <p:nvPr/>
        </p:nvPicPr>
        <p:blipFill rotWithShape="1">
          <a:blip r:embed="rId3">
            <a:alphaModFix/>
          </a:blip>
          <a:srcRect l="33637" r="32450"/>
          <a:stretch/>
        </p:blipFill>
        <p:spPr>
          <a:xfrm>
            <a:off x="4357276" y="4323700"/>
            <a:ext cx="4307000" cy="48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1" name="Google Shape;1011;p124"/>
          <p:cNvSpPr txBox="1"/>
          <p:nvPr/>
        </p:nvSpPr>
        <p:spPr>
          <a:xfrm>
            <a:off x="507875" y="1759675"/>
            <a:ext cx="11988900" cy="29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Different Learning Rates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rate is too high (0.5)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algorithm diverges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Jumping all over the place and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Getting further and further away from the solution at every step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2" name="Google Shape;1012;p124"/>
          <p:cNvPicPr preferRelativeResize="0"/>
          <p:nvPr/>
        </p:nvPicPr>
        <p:blipFill rotWithShape="1">
          <a:blip r:embed="rId3">
            <a:alphaModFix/>
          </a:blip>
          <a:srcRect l="67683"/>
          <a:stretch/>
        </p:blipFill>
        <p:spPr>
          <a:xfrm>
            <a:off x="4450325" y="4714300"/>
            <a:ext cx="3828499" cy="4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2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8" name="Google Shape;1018;p125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how to find good learning rate?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2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4" name="Google Shape;1024;p126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Find Good Learning Rate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Remember grid search from end-to-end project?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Use grid search to find good learning rate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limit the number of iterations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 that grid search can eliminate models that take too long to converge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0" name="Google Shape;1030;p127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how to set number of iterations?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2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6" name="Google Shape;1036;p128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Find Number of Iterations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number of iterations are too low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we may not get optimal solution when the algorithm stops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number of iterations are too high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our time may be wasted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Algorithm may never converge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2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2" name="Google Shape;1042;p129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Find Good Learning Rate - Solution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Set a very large number of iterations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Interrupt the algorithm when the gradient vector becomes tiny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norm of a gradient vector becomes smaller than ϵ - tolerance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Norm of vector (x1, x2 ---  xn)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Stop when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								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43" name="Google Shape;104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400" y="6401875"/>
            <a:ext cx="5208900" cy="9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850" y="8052875"/>
            <a:ext cx="1942450" cy="9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0" name="Google Shape;1050;p130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Convergence Rate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For MSE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 with a fixed learning rate has a convergence rate of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								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 we divide the tolerance ε by 10 to have a more precise solution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the algorithm will have to run about 10 times more iterations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51" name="Google Shape;105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250" y="4174125"/>
            <a:ext cx="2898550" cy="14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7" name="Google Shape;1057;p131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(SGD)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3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3" name="Google Shape;1063;p132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Problem with Batch Gradient Descent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Slow when the training set is large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it uses the whole training set to compute the gradient at every step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Just picks a random instance in the training set at every step and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Computes the gradients based only on that single instance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Notations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508000" y="1910500"/>
            <a:ext cx="11988900" cy="6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example if model predicts that the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Median housing price in the first district is $158,400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Then ŷ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(1)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 b="1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(1)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= 158,400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prediction error for this district is ŷ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(1)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y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(1)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2,000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RMSE(X, 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is the cost function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Measured on the set of examples using hypothesis h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3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9" name="Google Shape;1069;p133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makes the algorithm much faster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very little data gets manipulated at every iteration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Also huge training sets can be trained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only one instance needs to be in memory at each iteration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5" name="Google Shape;107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25" y="1994275"/>
            <a:ext cx="9188552" cy="68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3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1" name="Google Shape;1081;p135"/>
          <p:cNvSpPr txBox="1"/>
          <p:nvPr/>
        </p:nvSpPr>
        <p:spPr>
          <a:xfrm>
            <a:off x="507875" y="1994300"/>
            <a:ext cx="11988900" cy="2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Instead of gently decreasing until it reaches the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cost function bounces up and down, decreasing only on average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Over time it ends up very close to the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once it gets there it continues to bounce around, never settling down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82" name="Google Shape;108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627" y="5123100"/>
            <a:ext cx="5127650" cy="38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8" name="Google Shape;1088;p136"/>
          <p:cNvSpPr txBox="1"/>
          <p:nvPr/>
        </p:nvSpPr>
        <p:spPr>
          <a:xfrm>
            <a:off x="507875" y="1994300"/>
            <a:ext cx="11988900" cy="25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Once the algorithm stops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final parameter values are good, but not optimal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algorithm never settles down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89" name="Google Shape;108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627" y="5123100"/>
            <a:ext cx="5127650" cy="38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3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5" name="Google Shape;1095;p137"/>
          <p:cNvSpPr txBox="1"/>
          <p:nvPr/>
        </p:nvSpPr>
        <p:spPr>
          <a:xfrm>
            <a:off x="507875" y="1994300"/>
            <a:ext cx="11988900" cy="30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the cost function is very irregular then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SGD has a better chance of finding the global minimum than Batch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randomness may help algorithm to jump out of local minima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96" name="Google Shape;1096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310" y="5044400"/>
            <a:ext cx="7058282" cy="40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3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2" name="Google Shape;1102;p138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seen earlier that randomness in SGD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Is good to escape from local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bad as algorithm can never settle at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3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8" name="Google Shape;1108;p139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seen earlier that randomness in SGD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Is good to escape from local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bad as algorithm can never settle at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is the solution?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4" name="Google Shape;1114;p140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Simulated Annealing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One solution is to gradually reduce the learning rate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steps start out large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helps make quick progress and escape local minima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steps get smaller and smaller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helps the algorithm to settle at the global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process is called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Simulated Annealing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Because it resembles the process of annealing in metallurgy where molten metal is slowly cooled down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4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0" name="Google Shape;1120;p141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Schedule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function that determines the learning rate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At each iteration is called the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schedule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the learning rate is reduced too quickly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may get stuck in a local minimum 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Even end up frozen halfway to the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the learning rate is reduced too slowly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may jump around the minimum for a long time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End up with a suboptimal solution if we halt training too early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6" name="Google Shape;1126;p142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 SGD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implement SGD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By convention we iterate by rounds of </a:t>
            </a:r>
            <a:r>
              <a:rPr lang="en" sz="3000" i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iterations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Each round is called an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epoch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-&gt; number of instances in the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Notations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508000" y="1910500"/>
            <a:ext cx="11988900" cy="6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general we will use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Lowercase italic font for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Scalar values such as 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or 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i="1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Function names such as 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</a:t>
            </a:r>
            <a:endParaRPr sz="3000"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Lowercase bold font for vectors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Such as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 b="1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endParaRPr sz="3000" b="1" baseline="30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Uppercase bold font for matrices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Such as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4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2" name="Google Shape;1132;p143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 SGD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implement SGD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By convention we iterate by rounds of </a:t>
            </a:r>
            <a:r>
              <a:rPr lang="en" sz="3000" i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iterations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Each round is called an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epoch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-&gt; number of instances in the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See Stochastic Gradient Descent section in notebook for the implementation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4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8" name="Google Shape;1138;p144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 SGD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Output 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39" name="Google Shape;113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163" y="6513250"/>
            <a:ext cx="3668575" cy="8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5" name="Google Shape;1145;p145"/>
          <p:cNvSpPr txBox="1"/>
          <p:nvPr/>
        </p:nvSpPr>
        <p:spPr>
          <a:xfrm>
            <a:off x="507875" y="1709400"/>
            <a:ext cx="119889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 SGD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46" name="Google Shape;114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925" y="2367025"/>
            <a:ext cx="8857051" cy="57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45"/>
          <p:cNvSpPr txBox="1"/>
          <p:nvPr/>
        </p:nvSpPr>
        <p:spPr>
          <a:xfrm>
            <a:off x="508000" y="8414475"/>
            <a:ext cx="119889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SGD first 10 steps. Notice how irregular the steps are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4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3" name="Google Shape;1153;p14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 SGDRegressor Class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To perform linear regression using Scikit-Learn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Use SGDRegressor class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SGDRegressor class by default optimizes the squared error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4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9" name="Google Shape;1159;p14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 SGDRegressor Class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sklearn.linear_model import SGDRegressor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 = SGDRegressor(n_iter=50, penalty=None, eta0=0.1)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sgd_reg.fit(X, y.ravel())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sgd_reg.intercept_, sgd_reg.coef_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n_iter ---&gt; Number of epochs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eta ---&gt; Learning rate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penalty ---&gt; None means do not use any regularization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 - SGD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5" name="Google Shape;1165;p148"/>
          <p:cNvSpPr txBox="1"/>
          <p:nvPr/>
        </p:nvSpPr>
        <p:spPr>
          <a:xfrm>
            <a:off x="507875" y="1709400"/>
            <a:ext cx="11988900" cy="4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 SGDRegressor Class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sklearn.linear_model import SGDRegressor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 = SGDRegressor(n_iter=50, penalty=None, eta0=0.1)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sgd_reg.fit(X, y.ravel())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sgd_reg.intercept_, sgd_reg.coef_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6" name="Google Shape;116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575" y="6472825"/>
            <a:ext cx="6473500" cy="9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48"/>
          <p:cNvSpPr txBox="1"/>
          <p:nvPr/>
        </p:nvSpPr>
        <p:spPr>
          <a:xfrm>
            <a:off x="507875" y="7960400"/>
            <a:ext cx="11988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Solution is very close to the Normal Equation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4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3" name="Google Shape;1173;p149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5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9" name="Google Shape;1179;p150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last Gradient Descent algorithm we will look into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Quite easy to understand if we know both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Batch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5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5" name="Google Shape;1185;p151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At each step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Instead of computing the gradients based on the full training set (as in Batch GD) 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Based on just one instance (as in Stochastic GD)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Mini-batch GD computes the gradients on small random sets of instances called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mini-batches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5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1" name="Google Shape;1191;p152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Advantages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main advantage of Mini-batch GD over Stochastic GD is that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can get a performance boost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From hardware optimization of matrix operations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Especially when using GPUs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Training Models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508000" y="2198475"/>
            <a:ext cx="11988900" cy="6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48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5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7" name="Google Shape;1197;p153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Advantages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Mini-batch GD algorithm’s progress is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Less erratic than SGD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Especially with fairly large mini-batches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a result it goes more closer to minimum than SGD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3" name="Google Shape;1203;p154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Disadvantages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is harder for Mini-batch GD to escape from local minima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9" name="Google Shape;1209;p155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 Mini-batch 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See Mini-batch gradient descent section in notebook for the implementation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5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5" name="Google Shape;1215;p15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 Mini-batch GD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we can see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For each epoch (as in SGD)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are creating mini-batches from the training dataset (as in Batch GD)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Output 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16" name="Google Shape;121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875" y="6368325"/>
            <a:ext cx="4451700" cy="10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5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2" name="Google Shape;1222;p15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see the path taken by below algorithms during training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Batch 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Stochastic 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Mini-batch GD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For code please see the notebook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5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28" name="Google Shape;12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88" y="2097375"/>
            <a:ext cx="10381226" cy="57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58"/>
          <p:cNvSpPr txBox="1"/>
          <p:nvPr/>
        </p:nvSpPr>
        <p:spPr>
          <a:xfrm>
            <a:off x="508000" y="8144750"/>
            <a:ext cx="11988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Descent paths in parameter space during training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5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35" name="Google Shape;123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88" y="2097375"/>
            <a:ext cx="10381226" cy="57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59"/>
          <p:cNvSpPr txBox="1"/>
          <p:nvPr/>
        </p:nvSpPr>
        <p:spPr>
          <a:xfrm>
            <a:off x="508000" y="8144750"/>
            <a:ext cx="11988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Observations??</a:t>
            </a:r>
            <a:endParaRPr sz="48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6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42" name="Google Shape;124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108" y="5429850"/>
            <a:ext cx="6586574" cy="363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60"/>
          <p:cNvSpPr txBox="1"/>
          <p:nvPr/>
        </p:nvSpPr>
        <p:spPr>
          <a:xfrm>
            <a:off x="508100" y="1742900"/>
            <a:ext cx="119889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Observation - 1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All the three algorithms end up near the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4" name="Google Shape;1244;p160"/>
          <p:cNvSpPr/>
          <p:nvPr/>
        </p:nvSpPr>
        <p:spPr>
          <a:xfrm>
            <a:off x="7474425" y="6636450"/>
            <a:ext cx="2731800" cy="2161800"/>
          </a:xfrm>
          <a:prstGeom prst="rect">
            <a:avLst/>
          </a:prstGeom>
          <a:noFill/>
          <a:ln w="762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6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0" name="Google Shape;125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108" y="5429850"/>
            <a:ext cx="6586574" cy="363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61"/>
          <p:cNvSpPr txBox="1"/>
          <p:nvPr/>
        </p:nvSpPr>
        <p:spPr>
          <a:xfrm>
            <a:off x="508100" y="1742900"/>
            <a:ext cx="119889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Observation - 2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Batch GD’s path actually stops at the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2" name="Google Shape;1252;p161"/>
          <p:cNvSpPr/>
          <p:nvPr/>
        </p:nvSpPr>
        <p:spPr>
          <a:xfrm>
            <a:off x="8245300" y="7021925"/>
            <a:ext cx="804300" cy="1022400"/>
          </a:xfrm>
          <a:prstGeom prst="rect">
            <a:avLst/>
          </a:prstGeom>
          <a:noFill/>
          <a:ln w="762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6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8" name="Google Shape;125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108" y="5429850"/>
            <a:ext cx="6586574" cy="363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162"/>
          <p:cNvSpPr txBox="1"/>
          <p:nvPr/>
        </p:nvSpPr>
        <p:spPr>
          <a:xfrm>
            <a:off x="508100" y="1742900"/>
            <a:ext cx="119889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Observation - 3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Both Stochastic GD and Mini- batch GD continue to walk around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0" name="Google Shape;1260;p162"/>
          <p:cNvSpPr/>
          <p:nvPr/>
        </p:nvSpPr>
        <p:spPr>
          <a:xfrm>
            <a:off x="8396150" y="6184000"/>
            <a:ext cx="1793100" cy="1323900"/>
          </a:xfrm>
          <a:prstGeom prst="rect">
            <a:avLst/>
          </a:prstGeom>
          <a:noFill/>
          <a:ln w="762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508000" y="2198475"/>
            <a:ext cx="11988900" cy="17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look at the simple linear regression model of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Life satisfaction vs GDP per capita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147" y="3619925"/>
            <a:ext cx="6997401" cy="402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700" y="8228576"/>
            <a:ext cx="1134427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6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66" name="Google Shape;1266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108" y="5429850"/>
            <a:ext cx="6586574" cy="363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63"/>
          <p:cNvSpPr txBox="1"/>
          <p:nvPr/>
        </p:nvSpPr>
        <p:spPr>
          <a:xfrm>
            <a:off x="508100" y="1742900"/>
            <a:ext cx="119889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Observation - 4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Batch GD takes a lot of time to take each step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8" name="Google Shape;1268;p163"/>
          <p:cNvSpPr/>
          <p:nvPr/>
        </p:nvSpPr>
        <p:spPr>
          <a:xfrm>
            <a:off x="6602950" y="6418600"/>
            <a:ext cx="2295900" cy="1441200"/>
          </a:xfrm>
          <a:prstGeom prst="rect">
            <a:avLst/>
          </a:prstGeom>
          <a:noFill/>
          <a:ln w="762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6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74" name="Google Shape;127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108" y="5429850"/>
            <a:ext cx="6586574" cy="363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64"/>
          <p:cNvSpPr txBox="1"/>
          <p:nvPr/>
        </p:nvSpPr>
        <p:spPr>
          <a:xfrm>
            <a:off x="508100" y="1742900"/>
            <a:ext cx="119889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Note - 1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While Batch GD takes a lot of time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Both Stochastic GD and Mini-batch GD can reach the minimum provided good learning schedule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6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81" name="Google Shape;1281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108" y="5429850"/>
            <a:ext cx="6586574" cy="363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65"/>
          <p:cNvSpPr txBox="1"/>
          <p:nvPr/>
        </p:nvSpPr>
        <p:spPr>
          <a:xfrm>
            <a:off x="508100" y="1742900"/>
            <a:ext cx="119889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Note - 2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There is almost no difference after training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All these three algorithms end up with very similar models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Make predictions in exactly the same way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6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Comparison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8" name="Google Shape;1288;p166"/>
          <p:cNvSpPr txBox="1"/>
          <p:nvPr/>
        </p:nvSpPr>
        <p:spPr>
          <a:xfrm>
            <a:off x="508100" y="1742900"/>
            <a:ext cx="11988900" cy="7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compare all the three algorithms for Linear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6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Comparison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94" name="Google Shape;129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8045"/>
            <a:ext cx="13004800" cy="368085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67"/>
          <p:cNvSpPr txBox="1"/>
          <p:nvPr/>
        </p:nvSpPr>
        <p:spPr>
          <a:xfrm>
            <a:off x="486550" y="6703500"/>
            <a:ext cx="120318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 is the number of training instances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 is the number of features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6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Faster Optimizers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1" name="Google Shape;1301;p168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See: </a:t>
            </a:r>
            <a:r>
              <a:rPr lang="en" sz="3000" b="1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D4. Training Deep Neural Nets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(Slide 171 onwards)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6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7" name="Google Shape;1307;p169"/>
          <p:cNvSpPr txBox="1"/>
          <p:nvPr/>
        </p:nvSpPr>
        <p:spPr>
          <a:xfrm>
            <a:off x="508100" y="1742900"/>
            <a:ext cx="11988900" cy="7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7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3" name="Google Shape;1313;p170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 far we have just looked at the data having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linear relationship 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Straight line	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7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9" name="Google Shape;1319;p171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 far we have just looked the data having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linear relationship 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Straight line	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if we have to fit nonlinear data like quadratic equation?</a:t>
            </a:r>
            <a:endParaRPr sz="36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5" name="Google Shape;1325;p172"/>
          <p:cNvSpPr txBox="1"/>
          <p:nvPr/>
        </p:nvSpPr>
        <p:spPr>
          <a:xfrm>
            <a:off x="507875" y="1709400"/>
            <a:ext cx="119889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Quadratic Equation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26" name="Google Shape;132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725" y="2668525"/>
            <a:ext cx="4585200" cy="45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72"/>
          <p:cNvSpPr txBox="1"/>
          <p:nvPr/>
        </p:nvSpPr>
        <p:spPr>
          <a:xfrm>
            <a:off x="507875" y="7574950"/>
            <a:ext cx="119889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Graph of the quadratic equation y = x^2 - x - 2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29"/>
          <p:cNvSpPr/>
          <p:nvPr/>
        </p:nvSpPr>
        <p:spPr>
          <a:xfrm>
            <a:off x="508050" y="3527275"/>
            <a:ext cx="11988900" cy="4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are the model’s parameters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say our model has learned the parameters  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as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 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4.85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4.91 * 10 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-5</a:t>
            </a:r>
            <a:endParaRPr sz="3000" baseline="30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Then the final equation becomes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life_statisfaction = </a:t>
            </a:r>
            <a:r>
              <a:rPr lang="en" sz="3000" b="1">
                <a:solidFill>
                  <a:srgbClr val="A61C00"/>
                </a:solidFill>
                <a:latin typeface="Gill Sans"/>
                <a:ea typeface="Gill Sans"/>
                <a:cs typeface="Gill Sans"/>
                <a:sym typeface="Gill Sans"/>
              </a:rPr>
              <a:t>4.85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</a:t>
            </a:r>
            <a:r>
              <a:rPr lang="en" sz="3000" b="1">
                <a:solidFill>
                  <a:srgbClr val="274E13"/>
                </a:solidFill>
                <a:latin typeface="Gill Sans"/>
                <a:ea typeface="Gill Sans"/>
                <a:cs typeface="Gill Sans"/>
                <a:sym typeface="Gill Sans"/>
              </a:rPr>
              <a:t>4.91 * 10</a:t>
            </a:r>
            <a:r>
              <a:rPr lang="en" sz="3000" b="1" baseline="30000">
                <a:solidFill>
                  <a:srgbClr val="274E13"/>
                </a:solidFill>
                <a:latin typeface="Gill Sans"/>
                <a:ea typeface="Gill Sans"/>
                <a:cs typeface="Gill Sans"/>
                <a:sym typeface="Gill Sans"/>
              </a:rPr>
              <a:t>-5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* </a:t>
            </a:r>
            <a:r>
              <a:rPr lang="en" sz="3000" b="1">
                <a:solidFill>
                  <a:srgbClr val="8E7CC3"/>
                </a:solidFill>
                <a:latin typeface="Gill Sans"/>
                <a:ea typeface="Gill Sans"/>
                <a:cs typeface="Gill Sans"/>
                <a:sym typeface="Gill Sans"/>
              </a:rPr>
              <a:t>GDP_per_capita</a:t>
            </a:r>
            <a:endParaRPr sz="3000" b="1">
              <a:solidFill>
                <a:srgbClr val="8E7CC3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38" y="2262451"/>
            <a:ext cx="113442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4623525" y="8546975"/>
            <a:ext cx="890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A61C00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="1" baseline="-25000">
                <a:solidFill>
                  <a:srgbClr val="A61C00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endParaRPr sz="3000" b="1">
              <a:solidFill>
                <a:srgbClr val="A61C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7012600" y="8546975"/>
            <a:ext cx="890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C343D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="1" baseline="-25000">
                <a:solidFill>
                  <a:srgbClr val="0C343D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 b="1">
              <a:solidFill>
                <a:srgbClr val="0C343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75" name="Google Shape;175;p29"/>
          <p:cNvCxnSpPr>
            <a:stCxn id="173" idx="0"/>
          </p:cNvCxnSpPr>
          <p:nvPr/>
        </p:nvCxnSpPr>
        <p:spPr>
          <a:xfrm rot="10800000" flipH="1">
            <a:off x="5068575" y="8127875"/>
            <a:ext cx="294300" cy="41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9"/>
          <p:cNvCxnSpPr>
            <a:stCxn id="174" idx="0"/>
          </p:cNvCxnSpPr>
          <p:nvPr/>
        </p:nvCxnSpPr>
        <p:spPr>
          <a:xfrm rot="10800000">
            <a:off x="6803950" y="8094575"/>
            <a:ext cx="653700" cy="45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7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3" name="Google Shape;1333;p173"/>
          <p:cNvSpPr txBox="1"/>
          <p:nvPr/>
        </p:nvSpPr>
        <p:spPr>
          <a:xfrm>
            <a:off x="507875" y="1709400"/>
            <a:ext cx="119889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Quadratic Equation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34" name="Google Shape;133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725" y="2668525"/>
            <a:ext cx="4585200" cy="45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73"/>
          <p:cNvSpPr txBox="1"/>
          <p:nvPr/>
        </p:nvSpPr>
        <p:spPr>
          <a:xfrm>
            <a:off x="508000" y="7374950"/>
            <a:ext cx="119889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Clearly a straight line will never fit this data properly</a:t>
            </a:r>
            <a:endParaRPr sz="36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7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1" name="Google Shape;1341;p174"/>
          <p:cNvSpPr txBox="1"/>
          <p:nvPr/>
        </p:nvSpPr>
        <p:spPr>
          <a:xfrm>
            <a:off x="507875" y="1709400"/>
            <a:ext cx="119889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Quadratic Equation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42" name="Google Shape;1342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725" y="2668525"/>
            <a:ext cx="4585200" cy="45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74"/>
          <p:cNvSpPr txBox="1"/>
          <p:nvPr/>
        </p:nvSpPr>
        <p:spPr>
          <a:xfrm>
            <a:off x="508000" y="7374950"/>
            <a:ext cx="119889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how do we fit this kind of nonlinear data?</a:t>
            </a:r>
            <a:endParaRPr sz="36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7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9" name="Google Shape;1349;p175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can use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linear model to fit nonlinear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Add powers of each feature as new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And train a linear model on extended set of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called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7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5" name="Google Shape;1355;p17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test it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First generate some nonlinear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Based on a quadratic equation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Plus some noise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56" name="Google Shape;135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724" y="5181850"/>
            <a:ext cx="10037450" cy="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7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2" name="Google Shape;1362;p17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Generate Nonlinear Data with Noise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2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X = 6 * np.random.rand(m, 1) - 3</a:t>
            </a:r>
            <a:endParaRPr sz="2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y = 0.5 * X**2 + X + 2 + np.random.randn(m, 1)</a:t>
            </a:r>
            <a:endParaRPr sz="2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63" name="Google Shape;1363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525" y="4038875"/>
            <a:ext cx="5941575" cy="42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77"/>
          <p:cNvSpPr txBox="1"/>
          <p:nvPr/>
        </p:nvSpPr>
        <p:spPr>
          <a:xfrm>
            <a:off x="508000" y="8228600"/>
            <a:ext cx="119889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Generated nonlinear and noisy dataset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7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0" name="Google Shape;1370;p178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Scikit-Learn’s PolynomialFeatures Class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Use PolynomialFeatures class to transform the training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Add square of each feature in the training set as new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new features = existing features in training set + square of each feature in training set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7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6" name="Google Shape;1376;p179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Scikit-Learn’s PolynomialFeatures Class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sklearn.preprocessing import </a:t>
            </a: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PolynomialFeatures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poly_features = </a:t>
            </a: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PolynomialFeatures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(degree=2, include_bias=False)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X_poly = poly_features.fit_transform(X)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X[0]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8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2" name="Google Shape;1382;p180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Scikit-Learn’s PolynomialFeatures Class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83" name="Google Shape;1383;p180"/>
          <p:cNvCxnSpPr/>
          <p:nvPr/>
        </p:nvCxnSpPr>
        <p:spPr>
          <a:xfrm>
            <a:off x="6468875" y="2497050"/>
            <a:ext cx="33600" cy="6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4" name="Google Shape;1384;p180"/>
          <p:cNvSpPr txBox="1"/>
          <p:nvPr/>
        </p:nvSpPr>
        <p:spPr>
          <a:xfrm>
            <a:off x="687100" y="2497050"/>
            <a:ext cx="5664600" cy="6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X[0]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array([-0.75275929])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Original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80"/>
          <p:cNvSpPr txBox="1"/>
          <p:nvPr/>
        </p:nvSpPr>
        <p:spPr>
          <a:xfrm>
            <a:off x="6738575" y="2497050"/>
            <a:ext cx="5664600" cy="6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X_poly[0]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array([-0.75275929, 0.56664654])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X_poly now contains the original feature of X plus the square of this feature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86" name="Google Shape;1386;p180"/>
          <p:cNvCxnSpPr/>
          <p:nvPr/>
        </p:nvCxnSpPr>
        <p:spPr>
          <a:xfrm rot="10800000" flipH="1">
            <a:off x="8898900" y="3687000"/>
            <a:ext cx="2145000" cy="179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2" name="Google Shape;1392;p181"/>
          <p:cNvSpPr txBox="1"/>
          <p:nvPr/>
        </p:nvSpPr>
        <p:spPr>
          <a:xfrm>
            <a:off x="507875" y="1709400"/>
            <a:ext cx="119889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Scikit-Learn’s PolynomialFeatures Class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PolynomialFeatures with degree=d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Transforms an array containing n features into an array containing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                      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93" name="Google Shape;1393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300" y="3753950"/>
            <a:ext cx="2227350" cy="14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9" name="Google Shape;1399;p182"/>
          <p:cNvSpPr txBox="1"/>
          <p:nvPr/>
        </p:nvSpPr>
        <p:spPr>
          <a:xfrm>
            <a:off x="507950" y="1709400"/>
            <a:ext cx="11988900" cy="7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Scikit-Learn’s PolynomialFeatures Class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 is capable of finding relationships between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Which plain Linear Regression model can not do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because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PolynomialFeatures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adds all combinations of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Up to the given degree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3251200" y="2664650"/>
            <a:ext cx="53796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Question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0" y="5513651"/>
            <a:ext cx="113442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660400" y="4241550"/>
            <a:ext cx="11988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does this equation mean?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8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5" name="Google Shape;1405;p183"/>
          <p:cNvSpPr txBox="1"/>
          <p:nvPr/>
        </p:nvSpPr>
        <p:spPr>
          <a:xfrm>
            <a:off x="507875" y="1709400"/>
            <a:ext cx="11988900" cy="7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Scikit-Learn’s PolynomialFeatures Class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For example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there are two features a and b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PolynomialFeatures with degree=3 will add these features alse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, a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, b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, and b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Also ab, a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b, and ab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8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1" name="Google Shape;1411;p184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Fit a LinearRegression model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Now fit a LinearRegression model to this extended training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lin_reg = LinearRegression()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lin_reg.fit(X_poly, y)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lin_reg.intercept_, lin_reg.coef_</a:t>
            </a:r>
            <a:endParaRPr sz="2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8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7" name="Google Shape;1417;p185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Fit a LinearRegression model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 - </a:t>
            </a:r>
            <a:endParaRPr sz="2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(array([ 1.78134581]), array([[ 0.93366893,  0.56456263]]))</a:t>
            </a:r>
            <a:endParaRPr sz="2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Model Estimation -</a:t>
            </a:r>
            <a:r>
              <a:rPr lang="en" sz="2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18" name="Google Shape;1418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425" y="6066700"/>
            <a:ext cx="5735800" cy="6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8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4" name="Google Shape;1424;p18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Polynomial Regression model predictions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25" name="Google Shape;1425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452" y="2798700"/>
            <a:ext cx="8100000" cy="58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8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1" name="Google Shape;1431;p187"/>
          <p:cNvSpPr txBox="1"/>
          <p:nvPr/>
        </p:nvSpPr>
        <p:spPr>
          <a:xfrm>
            <a:off x="508100" y="1742900"/>
            <a:ext cx="11988900" cy="7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8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7" name="Google Shape;1437;p188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we have seen earlier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High-degree polynomial regression fits the training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Much better than plain linear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look at the fit of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Plain Linear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2nd-degree Polynomial Regression and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300-degree Polynomial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See the code in Learning curves section in notebook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8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3" name="Google Shape;1443;p189"/>
          <p:cNvSpPr txBox="1"/>
          <p:nvPr/>
        </p:nvSpPr>
        <p:spPr>
          <a:xfrm>
            <a:off x="1874075" y="7604950"/>
            <a:ext cx="9256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High-degree Polynomial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44" name="Google Shape;144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63" y="1588175"/>
            <a:ext cx="9256576" cy="60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9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0" name="Google Shape;1450;p190"/>
          <p:cNvSpPr txBox="1"/>
          <p:nvPr/>
        </p:nvSpPr>
        <p:spPr>
          <a:xfrm>
            <a:off x="508000" y="7839575"/>
            <a:ext cx="28941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--</a:t>
            </a:r>
            <a:r>
              <a:rPr lang="en" sz="30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 Plain Linear </a:t>
            </a:r>
            <a:endParaRPr sz="30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Regression</a:t>
            </a:r>
            <a:endParaRPr sz="30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51" name="Google Shape;1451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63" y="1740575"/>
            <a:ext cx="9256576" cy="601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90"/>
          <p:cNvSpPr txBox="1"/>
          <p:nvPr/>
        </p:nvSpPr>
        <p:spPr>
          <a:xfrm>
            <a:off x="3689200" y="7839575"/>
            <a:ext cx="42603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--</a:t>
            </a:r>
            <a:r>
              <a:rPr lang="en" sz="300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 2nd-degree Polynomial</a:t>
            </a:r>
            <a:endParaRPr sz="30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Regression</a:t>
            </a:r>
            <a:endParaRPr sz="30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3" name="Google Shape;1453;p190"/>
          <p:cNvSpPr txBox="1"/>
          <p:nvPr/>
        </p:nvSpPr>
        <p:spPr>
          <a:xfrm>
            <a:off x="8236600" y="7839575"/>
            <a:ext cx="42603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--</a:t>
            </a:r>
            <a:r>
              <a:rPr lang="en" sz="30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 300-degree Polynomial</a:t>
            </a:r>
            <a:endParaRPr sz="30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Regression</a:t>
            </a:r>
            <a:endParaRPr sz="30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9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9" name="Google Shape;1459;p191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we can see in the previous diagram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300-degree polynomial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Wiggles around to get as close as possible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To the training instances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is clear that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high-degree Polynomial Regression model is severely overfitting the training data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linear model is underfitting the training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9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5" name="Google Shape;1465;p192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How do we find if model is overfitting or underfitting the training data?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Overview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508000" y="2198475"/>
            <a:ext cx="11988900" cy="4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can find the life_satisfaction value for an unknown GDP per capita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the live_satisfaction value for GDP per capita of 33,000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plugging in the value in the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life_statisfaction = </a:t>
            </a:r>
            <a:r>
              <a:rPr lang="en" sz="4000" b="1">
                <a:solidFill>
                  <a:srgbClr val="A61C00"/>
                </a:solidFill>
                <a:latin typeface="Gill Sans"/>
                <a:ea typeface="Gill Sans"/>
                <a:cs typeface="Gill Sans"/>
                <a:sym typeface="Gill Sans"/>
              </a:rPr>
              <a:t>4.85</a:t>
            </a:r>
            <a:r>
              <a:rPr lang="en" sz="4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+ </a:t>
            </a:r>
            <a:r>
              <a:rPr lang="en" sz="4000" b="1">
                <a:solidFill>
                  <a:srgbClr val="274E13"/>
                </a:solidFill>
                <a:latin typeface="Gill Sans"/>
                <a:ea typeface="Gill Sans"/>
                <a:cs typeface="Gill Sans"/>
                <a:sym typeface="Gill Sans"/>
              </a:rPr>
              <a:t>4.91 * 10 </a:t>
            </a:r>
            <a:r>
              <a:rPr lang="en" sz="4000" b="1" baseline="30000">
                <a:solidFill>
                  <a:srgbClr val="274E13"/>
                </a:solidFill>
                <a:latin typeface="Gill Sans"/>
                <a:ea typeface="Gill Sans"/>
                <a:cs typeface="Gill Sans"/>
                <a:sym typeface="Gill Sans"/>
              </a:rPr>
              <a:t>-5</a:t>
            </a:r>
            <a:r>
              <a:rPr lang="en" sz="4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* </a:t>
            </a:r>
            <a:r>
              <a:rPr lang="en" sz="4000" b="1">
                <a:solidFill>
                  <a:srgbClr val="8E7CC3"/>
                </a:solidFill>
                <a:latin typeface="Gill Sans"/>
                <a:ea typeface="Gill Sans"/>
                <a:cs typeface="Gill Sans"/>
                <a:sym typeface="Gill Sans"/>
              </a:rPr>
              <a:t>33000</a:t>
            </a:r>
            <a:endParaRPr sz="4000" b="1">
              <a:solidFill>
                <a:srgbClr val="8E7CC3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9150275" y="7306825"/>
            <a:ext cx="33465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E7CC3"/>
                </a:solidFill>
                <a:latin typeface="Gill Sans"/>
                <a:ea typeface="Gill Sans"/>
                <a:cs typeface="Gill Sans"/>
                <a:sym typeface="Gill Sans"/>
              </a:rPr>
              <a:t>GDP per capita</a:t>
            </a:r>
            <a:endParaRPr sz="3000" b="1">
              <a:solidFill>
                <a:srgbClr val="8E7CC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92" name="Google Shape;192;p31"/>
          <p:cNvCxnSpPr>
            <a:stCxn id="191" idx="0"/>
          </p:cNvCxnSpPr>
          <p:nvPr/>
        </p:nvCxnSpPr>
        <p:spPr>
          <a:xfrm rot="10800000">
            <a:off x="10761425" y="5580625"/>
            <a:ext cx="62100" cy="172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31"/>
          <p:cNvSpPr txBox="1"/>
          <p:nvPr/>
        </p:nvSpPr>
        <p:spPr>
          <a:xfrm>
            <a:off x="5143050" y="7306825"/>
            <a:ext cx="890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A61C00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="1" baseline="-25000">
                <a:solidFill>
                  <a:srgbClr val="A61C00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endParaRPr sz="3000" b="1">
              <a:solidFill>
                <a:srgbClr val="A61C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7071875" y="7306825"/>
            <a:ext cx="890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74E13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="1" baseline="-25000">
                <a:solidFill>
                  <a:srgbClr val="274E13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 b="1">
              <a:solidFill>
                <a:srgbClr val="274E1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95" name="Google Shape;195;p31"/>
          <p:cNvCxnSpPr>
            <a:stCxn id="193" idx="0"/>
          </p:cNvCxnSpPr>
          <p:nvPr/>
        </p:nvCxnSpPr>
        <p:spPr>
          <a:xfrm rot="10800000" flipH="1">
            <a:off x="5588100" y="5597425"/>
            <a:ext cx="579000" cy="1709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31"/>
          <p:cNvCxnSpPr>
            <a:stCxn id="194" idx="0"/>
          </p:cNvCxnSpPr>
          <p:nvPr/>
        </p:nvCxnSpPr>
        <p:spPr>
          <a:xfrm rot="10800000" flipH="1">
            <a:off x="7516925" y="5496925"/>
            <a:ext cx="1130700" cy="180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9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1" name="Google Shape;1471;p193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One approach is to use cross-validation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9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7" name="Google Shape;1477;p194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a model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Performs well on the training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generalizes poorly according to the cross-validation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model is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this case model is too complex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a model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Performs poorly on both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data and cross-validation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model is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underfitting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this case model is too simple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9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3" name="Google Shape;1483;p195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Another approach is to look at learning curves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9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9" name="Google Shape;1489;p19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curves are	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Plots of the model’s performance on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training set and the validation set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a function of the training set size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To generate the plots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Simply train the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Several times on different sized subsets of the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9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5" name="Google Shape;1495;p19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curves of the plain Linear Regression model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plot the learning curves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We’ll train the model on different subsets of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And plot the RMSE and Training set size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Switch to the notebook for the code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9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1" name="Google Shape;1501;p198"/>
          <p:cNvSpPr txBox="1"/>
          <p:nvPr/>
        </p:nvSpPr>
        <p:spPr>
          <a:xfrm>
            <a:off x="507875" y="170940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curves of the plain Linear Regression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02" name="Google Shape;150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813" y="2855026"/>
            <a:ext cx="8013025" cy="54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9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8" name="Google Shape;1508;p199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look at performance of the model on the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09" name="Google Shape;150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311" y="2160600"/>
            <a:ext cx="7090175" cy="4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99"/>
          <p:cNvSpPr txBox="1"/>
          <p:nvPr/>
        </p:nvSpPr>
        <p:spPr>
          <a:xfrm>
            <a:off x="508000" y="691945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there are just one or two instances in the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model can fit them perfectly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Which is why the curve starts at zero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1" name="Google Shape;1511;p199"/>
          <p:cNvSpPr/>
          <p:nvPr/>
        </p:nvSpPr>
        <p:spPr>
          <a:xfrm>
            <a:off x="3050100" y="5798525"/>
            <a:ext cx="1407600" cy="6702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0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7" name="Google Shape;1517;p200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look at performance of the model on the training set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18" name="Google Shape;1518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311" y="2160600"/>
            <a:ext cx="7090175" cy="4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200"/>
          <p:cNvSpPr txBox="1"/>
          <p:nvPr/>
        </p:nvSpPr>
        <p:spPr>
          <a:xfrm>
            <a:off x="508000" y="691945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as new instances are added to the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becomes impossible for the model to fit the training data perfectly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Both because the data is noisy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Because it is not linear at all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0" name="Google Shape;1520;p200"/>
          <p:cNvSpPr/>
          <p:nvPr/>
        </p:nvSpPr>
        <p:spPr>
          <a:xfrm>
            <a:off x="3385275" y="4153285"/>
            <a:ext cx="1407600" cy="11691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0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6" name="Google Shape;1526;p201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look at performance of the model on the training set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27" name="Google Shape;1527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311" y="2160600"/>
            <a:ext cx="7090175" cy="4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201"/>
          <p:cNvSpPr txBox="1"/>
          <p:nvPr/>
        </p:nvSpPr>
        <p:spPr>
          <a:xfrm>
            <a:off x="508000" y="691945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error on the training data goes up until it reaches a plateau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At that point adding new instances to the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Doesn’t make the error much better or worse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9" name="Google Shape;1529;p201"/>
          <p:cNvSpPr/>
          <p:nvPr/>
        </p:nvSpPr>
        <p:spPr>
          <a:xfrm>
            <a:off x="7139225" y="3935400"/>
            <a:ext cx="2564100" cy="4890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20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5" name="Google Shape;1535;p202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look at performance of the model on the validation set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36" name="Google Shape;1536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311" y="2160600"/>
            <a:ext cx="7090175" cy="4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202"/>
          <p:cNvSpPr txBox="1"/>
          <p:nvPr/>
        </p:nvSpPr>
        <p:spPr>
          <a:xfrm>
            <a:off x="508000" y="691945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the model is trained on very few training instances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is incapable of generalizing properly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Which is why the validation error is initially quite big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8" name="Google Shape;1538;p202"/>
          <p:cNvSpPr/>
          <p:nvPr/>
        </p:nvSpPr>
        <p:spPr>
          <a:xfrm>
            <a:off x="3200950" y="3130950"/>
            <a:ext cx="1223400" cy="740400"/>
          </a:xfrm>
          <a:prstGeom prst="rect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508000" y="1910500"/>
            <a:ext cx="119889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General Equation of Line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Equation of line y = mx + c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Did you notice that previous equation is an equation of a line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21" y="4353400"/>
            <a:ext cx="5225771" cy="42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591825" y="7206250"/>
            <a:ext cx="41844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 intercept (</a:t>
            </a:r>
            <a:r>
              <a:rPr lang="en" sz="3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6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5" name="Google Shape;205;p32"/>
          <p:cNvCxnSpPr>
            <a:stCxn id="204" idx="1"/>
          </p:cNvCxnSpPr>
          <p:nvPr/>
        </p:nvCxnSpPr>
        <p:spPr>
          <a:xfrm>
            <a:off x="591825" y="75581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32"/>
          <p:cNvCxnSpPr/>
          <p:nvPr/>
        </p:nvCxnSpPr>
        <p:spPr>
          <a:xfrm rot="10800000" flipH="1">
            <a:off x="4860050" y="7206250"/>
            <a:ext cx="2547300" cy="368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32"/>
          <p:cNvSpPr txBox="1"/>
          <p:nvPr/>
        </p:nvSpPr>
        <p:spPr>
          <a:xfrm>
            <a:off x="1022275" y="5170050"/>
            <a:ext cx="24486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Slope (</a:t>
            </a:r>
            <a:r>
              <a:rPr lang="en" sz="3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6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8" name="Google Shape;208;p32"/>
          <p:cNvCxnSpPr>
            <a:stCxn id="207" idx="3"/>
          </p:cNvCxnSpPr>
          <p:nvPr/>
        </p:nvCxnSpPr>
        <p:spPr>
          <a:xfrm>
            <a:off x="3470875" y="5521950"/>
            <a:ext cx="5813700" cy="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4" name="Google Shape;1544;p203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look at performance of the model on the validation set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45" name="Google Shape;1545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311" y="2160600"/>
            <a:ext cx="7090175" cy="4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203"/>
          <p:cNvSpPr txBox="1"/>
          <p:nvPr/>
        </p:nvSpPr>
        <p:spPr>
          <a:xfrm>
            <a:off x="508000" y="691945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the model is shown more training examples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learns and thus the validation error slowly goes down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7" name="Google Shape;1547;p203"/>
          <p:cNvSpPr/>
          <p:nvPr/>
        </p:nvSpPr>
        <p:spPr>
          <a:xfrm>
            <a:off x="4072400" y="3432625"/>
            <a:ext cx="1223400" cy="740400"/>
          </a:xfrm>
          <a:prstGeom prst="rect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0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3" name="Google Shape;1553;p204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look at performance of the model on the validation set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54" name="Google Shape;155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311" y="2160600"/>
            <a:ext cx="7090175" cy="4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204"/>
          <p:cNvSpPr txBox="1"/>
          <p:nvPr/>
        </p:nvSpPr>
        <p:spPr>
          <a:xfrm>
            <a:off x="508000" y="691945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Since straight line can not do a good job modeling the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 the error ends up at a plateau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Very close to the other curve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6" name="Google Shape;1556;p204"/>
          <p:cNvSpPr/>
          <p:nvPr/>
        </p:nvSpPr>
        <p:spPr>
          <a:xfrm>
            <a:off x="8513475" y="3499625"/>
            <a:ext cx="1223400" cy="455400"/>
          </a:xfrm>
          <a:prstGeom prst="rect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20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2" name="Google Shape;1562;p205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Tip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63" name="Google Shape;1563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311" y="2160600"/>
            <a:ext cx="7090175" cy="4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205"/>
          <p:cNvSpPr txBox="1"/>
          <p:nvPr/>
        </p:nvSpPr>
        <p:spPr>
          <a:xfrm>
            <a:off x="508000" y="691945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These learning curves are examples of an underfitting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Both curves have reached a plateau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They are close and RMSE is fairly high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0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0" name="Google Shape;1570;p206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Tip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71" name="Google Shape;1571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311" y="2160600"/>
            <a:ext cx="7090175" cy="4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206"/>
          <p:cNvSpPr txBox="1"/>
          <p:nvPr/>
        </p:nvSpPr>
        <p:spPr>
          <a:xfrm>
            <a:off x="508000" y="691945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model is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underfitting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the training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adding more training data will not help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need to use a more complex model 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Come up with better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0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8" name="Google Shape;1578;p20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plot the learning curves of a 10th-degree polynomial model on the same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Switch to the notebook for the code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0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4" name="Google Shape;1584;p208"/>
          <p:cNvSpPr txBox="1"/>
          <p:nvPr/>
        </p:nvSpPr>
        <p:spPr>
          <a:xfrm>
            <a:off x="507875" y="1709400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curves of a 10th-degree polynomial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85" name="Google Shape;1585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375" y="3021700"/>
            <a:ext cx="6618125" cy="45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0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1" name="Google Shape;1591;p209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Observations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2" name="Google Shape;1592;p209"/>
          <p:cNvSpPr txBox="1"/>
          <p:nvPr/>
        </p:nvSpPr>
        <p:spPr>
          <a:xfrm>
            <a:off x="508000" y="652052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error on the training data (~0.5 RMSE) is much lower than with the Linear Regression model (~1.5 - 2 RMSE)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3" name="Google Shape;159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325" y="1987100"/>
            <a:ext cx="6618125" cy="45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209"/>
          <p:cNvSpPr/>
          <p:nvPr/>
        </p:nvSpPr>
        <p:spPr>
          <a:xfrm>
            <a:off x="3284725" y="4893550"/>
            <a:ext cx="1407600" cy="14748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1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0" name="Google Shape;1600;p210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Observations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1" name="Google Shape;1601;p210"/>
          <p:cNvSpPr txBox="1"/>
          <p:nvPr/>
        </p:nvSpPr>
        <p:spPr>
          <a:xfrm>
            <a:off x="508000" y="652052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There is a gap between the curves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means that the model performs significantly better on the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data than on the validation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Which shows model is overfitting the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02" name="Google Shape;160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325" y="1987100"/>
            <a:ext cx="6618125" cy="45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210"/>
          <p:cNvSpPr/>
          <p:nvPr/>
        </p:nvSpPr>
        <p:spPr>
          <a:xfrm>
            <a:off x="4206450" y="3325350"/>
            <a:ext cx="653700" cy="1853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9" name="Google Shape;1609;p211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Observations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0" name="Google Shape;1610;p211"/>
          <p:cNvSpPr txBox="1"/>
          <p:nvPr/>
        </p:nvSpPr>
        <p:spPr>
          <a:xfrm>
            <a:off x="508000" y="652052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 a larger training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two curves continue to get closer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11" name="Google Shape;1611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325" y="1987100"/>
            <a:ext cx="6618125" cy="45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211"/>
          <p:cNvSpPr/>
          <p:nvPr/>
        </p:nvSpPr>
        <p:spPr>
          <a:xfrm rot="5400000">
            <a:off x="8362625" y="3677275"/>
            <a:ext cx="653700" cy="1853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1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8" name="Google Shape;1618;p212"/>
          <p:cNvSpPr txBox="1"/>
          <p:nvPr/>
        </p:nvSpPr>
        <p:spPr>
          <a:xfrm>
            <a:off x="507950" y="158817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Tip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9" name="Google Shape;1619;p212"/>
          <p:cNvSpPr txBox="1"/>
          <p:nvPr/>
        </p:nvSpPr>
        <p:spPr>
          <a:xfrm>
            <a:off x="508000" y="6520525"/>
            <a:ext cx="11988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One way to improve an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model is to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Feed it more training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Until the validation error reaches the training error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20" name="Google Shape;1620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325" y="1987100"/>
            <a:ext cx="6618125" cy="45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212"/>
          <p:cNvSpPr/>
          <p:nvPr/>
        </p:nvSpPr>
        <p:spPr>
          <a:xfrm rot="5400000">
            <a:off x="8362625" y="3677275"/>
            <a:ext cx="653700" cy="1853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Recap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508000" y="2198475"/>
            <a:ext cx="11988900" cy="6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 far we have learned how to get things done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Without knowing anything about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What’s under the hood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However understanding how things work can help us in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Choosing the appropriate model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Right training algorithm to use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Good set of hyperparameters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Debugging issues and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Perform error analysis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Question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508000" y="1910500"/>
            <a:ext cx="119889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if </a:t>
            </a: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y-intercept (</a:t>
            </a: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48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is zero?</a:t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5" name="Google Shape;215;p33"/>
          <p:cNvCxnSpPr>
            <a:stCxn id="216" idx="1"/>
          </p:cNvCxnSpPr>
          <p:nvPr/>
        </p:nvCxnSpPr>
        <p:spPr>
          <a:xfrm>
            <a:off x="1045875" y="7775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1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7" name="Google Shape;1627;p213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Bias / Variance Tradeoff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model’s generalization error can be expressed as the sum of three very different errors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Bias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Variance and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Irreducible error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1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3" name="Google Shape;1633;p214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Bias / Variance Tradeoff - Bias error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error is due to wrong assumptions such as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Assuming that the data is linear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it is actually quadratic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high-bias model is most likely to underfit the training data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21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9" name="Google Shape;1639;p215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Bias / Variance Tradeoff - Variance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model with many degrees of freedom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Such as a high-degree polynomial model is likely to have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High variance and thus overfits the training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1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5" name="Google Shape;1645;p21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Bias / Variance Tradeoff - Irreducible error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error is due to the noisiness of the data itself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only way to reduce this part of the error is to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Clean up the data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Such as fix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data sources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Broken sensors 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Detect and remove outliers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21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Curves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1" name="Google Shape;1651;p21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Bias / Variance Tradeoff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Increasing a model’s complexity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Increases its variance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Reduce its bias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Conversely, reducing a model’s complexity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Increases its bias and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Reduces its variance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why it is called a tradeoff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1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7" name="Google Shape;1657;p218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1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3" name="Google Shape;1663;p219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we saw earlier, a good way to reduce overfitting is to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Regularize the model - Constraint it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is hard for a model to overfit data if it has less degree of freedom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Example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To regularize a polynomial model, reduce the number of polynomial degrees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2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9" name="Google Shape;1669;p220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For a linear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Regularization is achieved by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Constraining the weights of the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There are different ways to constrain the weights like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2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5" name="Google Shape;1675;p221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understand L1 and L2 norms first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2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1" name="Google Shape;1681;p222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Different Performance Measures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We’ve already looked into RMSE (Root Mean Square Error) as a performance measure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RMSE is generally the preferred performance measure for regression tasks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in some cases we may want to use another performance measure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Like MAE -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Mean Absolute Error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Also called the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Average Absolute Deviation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MAE is particularly useful when there are many outliers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508000" y="1910500"/>
            <a:ext cx="11988900" cy="6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Answer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23" name="Google Shape;223;p34"/>
          <p:cNvCxnSpPr>
            <a:endCxn id="222" idx="0"/>
          </p:cNvCxnSpPr>
          <p:nvPr/>
        </p:nvCxnSpPr>
        <p:spPr>
          <a:xfrm rot="10800000" flipH="1">
            <a:off x="6485650" y="1910500"/>
            <a:ext cx="16800" cy="521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34"/>
          <p:cNvCxnSpPr/>
          <p:nvPr/>
        </p:nvCxnSpPr>
        <p:spPr>
          <a:xfrm rot="10800000" flipH="1">
            <a:off x="1575325" y="5312400"/>
            <a:ext cx="9083400" cy="5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34"/>
          <p:cNvCxnSpPr/>
          <p:nvPr/>
        </p:nvCxnSpPr>
        <p:spPr>
          <a:xfrm rot="10800000" flipH="1">
            <a:off x="4172925" y="3134025"/>
            <a:ext cx="5614200" cy="372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4"/>
          <p:cNvSpPr txBox="1"/>
          <p:nvPr/>
        </p:nvSpPr>
        <p:spPr>
          <a:xfrm>
            <a:off x="6502450" y="5413050"/>
            <a:ext cx="29664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O(0, 0) - Origin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10507750" y="5128125"/>
            <a:ext cx="9051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6604525" y="2029325"/>
            <a:ext cx="9051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9217325" y="2748425"/>
            <a:ext cx="2530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 = mx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2438500" y="7573525"/>
            <a:ext cx="81111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y-intercept is zero then the line will pass through origin i.e  (0, 0)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2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7" name="Google Shape;1687;p223"/>
          <p:cNvSpPr txBox="1"/>
          <p:nvPr/>
        </p:nvSpPr>
        <p:spPr>
          <a:xfrm>
            <a:off x="1452250" y="5848825"/>
            <a:ext cx="10100400" cy="1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Mean Absolute Error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88" name="Google Shape;1688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77" y="3787498"/>
            <a:ext cx="9583551" cy="1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2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4" name="Google Shape;1694;p224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Both RMSE and MAE are ways to measure distances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Between two vectors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Predictor values vector and target values vector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There are various distance measures or norm to calculate distance between two vectors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Manhattan Norm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Euclidean Norm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22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0" name="Google Shape;1700;p225"/>
          <p:cNvSpPr txBox="1"/>
          <p:nvPr/>
        </p:nvSpPr>
        <p:spPr>
          <a:xfrm>
            <a:off x="507950" y="6470600"/>
            <a:ext cx="119889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Different paths between point A and B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01" name="Google Shape;1701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844" y="1789279"/>
            <a:ext cx="4636425" cy="46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225"/>
          <p:cNvSpPr txBox="1"/>
          <p:nvPr/>
        </p:nvSpPr>
        <p:spPr>
          <a:xfrm>
            <a:off x="8543373" y="1789270"/>
            <a:ext cx="56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3" name="Google Shape;1703;p225"/>
          <p:cNvSpPr txBox="1"/>
          <p:nvPr/>
        </p:nvSpPr>
        <p:spPr>
          <a:xfrm>
            <a:off x="3891848" y="6051495"/>
            <a:ext cx="56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2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9" name="Google Shape;1709;p226"/>
          <p:cNvSpPr txBox="1"/>
          <p:nvPr/>
        </p:nvSpPr>
        <p:spPr>
          <a:xfrm>
            <a:off x="507950" y="6470600"/>
            <a:ext cx="11988900" cy="2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Different paths between point A and B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Red, Yellow and Blue paths (If we can only travel along orthogonal city blocks)  - Manhattan Distance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Green path - Euclidean Distance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10" name="Google Shape;1710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844" y="1789279"/>
            <a:ext cx="4636425" cy="46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226"/>
          <p:cNvSpPr txBox="1"/>
          <p:nvPr/>
        </p:nvSpPr>
        <p:spPr>
          <a:xfrm>
            <a:off x="8543373" y="1789270"/>
            <a:ext cx="56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2" name="Google Shape;1712;p226"/>
          <p:cNvSpPr txBox="1"/>
          <p:nvPr/>
        </p:nvSpPr>
        <p:spPr>
          <a:xfrm>
            <a:off x="3891848" y="6051495"/>
            <a:ext cx="56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713" name="Google Shape;1713;p226"/>
          <p:cNvCxnSpPr/>
          <p:nvPr/>
        </p:nvCxnSpPr>
        <p:spPr>
          <a:xfrm rot="10800000">
            <a:off x="7608450" y="3167325"/>
            <a:ext cx="2446800" cy="3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4" name="Google Shape;1714;p226"/>
          <p:cNvSpPr txBox="1"/>
          <p:nvPr/>
        </p:nvSpPr>
        <p:spPr>
          <a:xfrm>
            <a:off x="10122300" y="2882475"/>
            <a:ext cx="26982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Euclidean Distance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715" name="Google Shape;1715;p226"/>
          <p:cNvCxnSpPr>
            <a:stCxn id="1716" idx="1"/>
          </p:cNvCxnSpPr>
          <p:nvPr/>
        </p:nvCxnSpPr>
        <p:spPr>
          <a:xfrm flipH="1">
            <a:off x="7776000" y="4461525"/>
            <a:ext cx="2346300" cy="381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6" name="Google Shape;1716;p226"/>
          <p:cNvSpPr txBox="1"/>
          <p:nvPr/>
        </p:nvSpPr>
        <p:spPr>
          <a:xfrm>
            <a:off x="10122300" y="4159875"/>
            <a:ext cx="26982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Manhattan Distance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717" name="Google Shape;1717;p226"/>
          <p:cNvCxnSpPr>
            <a:stCxn id="1716" idx="1"/>
          </p:cNvCxnSpPr>
          <p:nvPr/>
        </p:nvCxnSpPr>
        <p:spPr>
          <a:xfrm rot="10800000">
            <a:off x="4599300" y="4407525"/>
            <a:ext cx="5523000" cy="5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2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3" name="Google Shape;1723;p22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L1 norm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Computing the sum of absolutes (MAE) corresponds to L1(ℓ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) norm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Denoted as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∥ · ∥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Also called as Manhattan norm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2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9" name="Google Shape;1729;p228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L2 norm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Computing the root of a sum of squares(RMSE) corresponds to L2(ℓ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) norm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Denoted as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∥ · ∥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or just ∥ · ∥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Also called as Euclidean norm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2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5" name="Google Shape;1735;p229"/>
          <p:cNvSpPr txBox="1"/>
          <p:nvPr/>
        </p:nvSpPr>
        <p:spPr>
          <a:xfrm>
            <a:off x="507875" y="1709400"/>
            <a:ext cx="119889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ℓ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norm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ℓ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norm of a vector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v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containing n elements is defined as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36" name="Google Shape;1736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250" y="3111150"/>
            <a:ext cx="7454150" cy="6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229"/>
          <p:cNvSpPr txBox="1"/>
          <p:nvPr/>
        </p:nvSpPr>
        <p:spPr>
          <a:xfrm>
            <a:off x="508000" y="4057200"/>
            <a:ext cx="119889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ℓ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just gives the cardinality of the vector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i.e., the number of elements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And ℓ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∞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gives the maximum absolute value in the vector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3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3" name="Google Shape;1743;p230"/>
          <p:cNvSpPr txBox="1"/>
          <p:nvPr/>
        </p:nvSpPr>
        <p:spPr>
          <a:xfrm>
            <a:off x="507875" y="1709400"/>
            <a:ext cx="11988900" cy="73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ℓ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norm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higher the norm index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more it focuses on large values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Neglects small ones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why the RMSE is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More sensitive to outliers than the MAE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when outliers are exponentially rare (like in a bell-shaped curve)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RMSE performs very well and is generally preferred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3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9" name="Google Shape;1749;p231"/>
          <p:cNvSpPr txBox="1"/>
          <p:nvPr/>
        </p:nvSpPr>
        <p:spPr>
          <a:xfrm>
            <a:off x="507875" y="1709400"/>
            <a:ext cx="11988900" cy="73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L1 vs L2 Regularization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L1 can yield sparse models while L2 doesn't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Sparse models help in feature selection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Which features are important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Which features are redundant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3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5" name="Google Shape;1755;p232"/>
          <p:cNvSpPr txBox="1"/>
          <p:nvPr/>
        </p:nvSpPr>
        <p:spPr>
          <a:xfrm>
            <a:off x="507875" y="1709400"/>
            <a:ext cx="11988900" cy="73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understand Ridge, Lasso and Elastic Net now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508000" y="2198475"/>
            <a:ext cx="11988900" cy="6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Let’s go back to end-to-end project</a:t>
            </a:r>
            <a:endParaRPr sz="3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If we build the model for predicting house prices using below attributes </a:t>
            </a:r>
            <a:endParaRPr sz="3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longitude</a:t>
            </a:r>
            <a:endParaRPr sz="3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latitude</a:t>
            </a:r>
            <a:endParaRPr sz="3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inhabitants and</a:t>
            </a:r>
            <a:endParaRPr sz="3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median_income</a:t>
            </a:r>
            <a:endParaRPr sz="3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23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1" name="Google Shape;1761;p233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23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7" name="Google Shape;1767;p234"/>
          <p:cNvSpPr txBox="1"/>
          <p:nvPr/>
        </p:nvSpPr>
        <p:spPr>
          <a:xfrm>
            <a:off x="507875" y="1709400"/>
            <a:ext cx="119889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 is a regularized version of Linear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regularization term is added to the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68" name="Google Shape;1768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610" y="4030073"/>
            <a:ext cx="2779675" cy="18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234"/>
          <p:cNvSpPr txBox="1"/>
          <p:nvPr/>
        </p:nvSpPr>
        <p:spPr>
          <a:xfrm>
            <a:off x="3873725" y="6083425"/>
            <a:ext cx="5257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Regularization term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23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5" name="Google Shape;1775;p235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Adding a regularization term to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Forces the learning algorithm to not only fit the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also keep the model weights as small as possible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Note that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Regularization term should only be added to the cost function during training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Once the model is trained we evaluate the model’s performance using the unregularized performance measure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23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1" name="Google Shape;1781;p23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Question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Why add the regularization term only during the training not while evaluating the model performance during testing?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23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7" name="Google Shape;1787;p23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Answer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					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Cost function should have optimization- friendly weights during training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While the performance measure used for testing should be as close as possible to the final objective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why we evaluate the model’s performance using the unregularized performance measure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23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93" name="Google Shape;1793;p238"/>
          <p:cNvSpPr txBox="1"/>
          <p:nvPr/>
        </p:nvSpPr>
        <p:spPr>
          <a:xfrm>
            <a:off x="507875" y="5530400"/>
            <a:ext cx="11988900" cy="3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hyperparameter “𝜶” controls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How much you want to regularize the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𝜶 = 0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Ridge Regression is just Linear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94" name="Google Shape;1794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663" y="2228925"/>
            <a:ext cx="7757326" cy="18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238"/>
          <p:cNvSpPr txBox="1"/>
          <p:nvPr/>
        </p:nvSpPr>
        <p:spPr>
          <a:xfrm>
            <a:off x="2273500" y="4296071"/>
            <a:ext cx="845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 Cost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3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1" name="Google Shape;1801;p239"/>
          <p:cNvSpPr txBox="1"/>
          <p:nvPr/>
        </p:nvSpPr>
        <p:spPr>
          <a:xfrm>
            <a:off x="507875" y="5530400"/>
            <a:ext cx="11988900" cy="3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Note that the bias term 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is not regularized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the sum starts at i = 1, not 0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are just constraining the weights of features hence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Regularization of bias term is not required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2" name="Google Shape;1802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663" y="2228925"/>
            <a:ext cx="7757326" cy="18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239"/>
          <p:cNvSpPr txBox="1"/>
          <p:nvPr/>
        </p:nvSpPr>
        <p:spPr>
          <a:xfrm>
            <a:off x="2273500" y="4296071"/>
            <a:ext cx="845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 Cost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24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9" name="Google Shape;1809;p240"/>
          <p:cNvSpPr txBox="1"/>
          <p:nvPr/>
        </p:nvSpPr>
        <p:spPr>
          <a:xfrm>
            <a:off x="508000" y="4977375"/>
            <a:ext cx="11988900" cy="3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is the vector of feature weights (θ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to 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the regularization term is equal to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Where ∥ · ∥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 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represents the l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(L2) norm of the weight vector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10" name="Google Shape;1810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663" y="2228925"/>
            <a:ext cx="7757326" cy="18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240"/>
          <p:cNvSpPr txBox="1"/>
          <p:nvPr/>
        </p:nvSpPr>
        <p:spPr>
          <a:xfrm>
            <a:off x="2273500" y="4296071"/>
            <a:ext cx="845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 Cost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12" name="Google Shape;1812;p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913" y="6388600"/>
            <a:ext cx="2177075" cy="12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24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8" name="Google Shape;1818;p241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Important point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Please make sure to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Scale the data (e.g., using a StandardScaler)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Before performing Ridge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Ridge Regression is sensitive to the scale of input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24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4" name="Google Shape;1824;p242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train models using Ridge Regression on some linear data using different 𝜶 value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508000" y="1793200"/>
            <a:ext cx="11988900" cy="7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General Equation of Linear Regression</a:t>
            </a:r>
            <a:endParaRPr sz="3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Then our trained model will be like below equation</a:t>
            </a:r>
            <a:endParaRPr sz="3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Predicted_house_price = 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θ</a:t>
            </a:r>
            <a:r>
              <a:rPr lang="en" sz="3000" b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* longitude + θ</a:t>
            </a:r>
            <a:r>
              <a:rPr lang="en" sz="3000" b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* latitude + 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*  inhabitants + θ</a:t>
            </a:r>
            <a:r>
              <a:rPr lang="en" sz="3000" b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*  median_income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Where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28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 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Constant. Also called as bias or intercept term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28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Weight of longitude feature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28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Weight of latitude feature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28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Weight of inhabitants feature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28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Weight of median_income feature</a:t>
            </a:r>
            <a:endParaRPr sz="28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4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0" name="Google Shape;1830;p243"/>
          <p:cNvSpPr txBox="1"/>
          <p:nvPr/>
        </p:nvSpPr>
        <p:spPr>
          <a:xfrm>
            <a:off x="507950" y="7021200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Plain Ridge models, leading to linear predictions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31" name="Google Shape;1831;p243"/>
          <p:cNvPicPr preferRelativeResize="0"/>
          <p:nvPr/>
        </p:nvPicPr>
        <p:blipFill rotWithShape="1">
          <a:blip r:embed="rId3">
            <a:alphaModFix/>
          </a:blip>
          <a:srcRect r="49372"/>
          <a:stretch/>
        </p:blipFill>
        <p:spPr>
          <a:xfrm>
            <a:off x="3801894" y="1894588"/>
            <a:ext cx="5401001" cy="51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4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7" name="Google Shape;1837;p244"/>
          <p:cNvSpPr txBox="1"/>
          <p:nvPr/>
        </p:nvSpPr>
        <p:spPr>
          <a:xfrm>
            <a:off x="507950" y="6770550"/>
            <a:ext cx="11988900" cy="2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 with Ridge regularization (See the code in notebook)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Data is first expanded using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PolynomialFeatures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(degree=10)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scaled using a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StandardScaler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Finally the Ridge models are applied to the resulting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38" name="Google Shape;1838;p244"/>
          <p:cNvPicPr preferRelativeResize="0"/>
          <p:nvPr/>
        </p:nvPicPr>
        <p:blipFill rotWithShape="1">
          <a:blip r:embed="rId3">
            <a:alphaModFix/>
          </a:blip>
          <a:srcRect l="50666"/>
          <a:stretch/>
        </p:blipFill>
        <p:spPr>
          <a:xfrm>
            <a:off x="3779900" y="1487625"/>
            <a:ext cx="5219575" cy="50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4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4" name="Google Shape;1844;p245"/>
          <p:cNvSpPr txBox="1"/>
          <p:nvPr/>
        </p:nvSpPr>
        <p:spPr>
          <a:xfrm>
            <a:off x="507950" y="6770550"/>
            <a:ext cx="11988900" cy="2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 with Ridge regularization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Increasing 𝜶 leads to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flatter - less extreme, more reasonable predictions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reduces the model’s variance but increases its bias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45" name="Google Shape;1845;p245"/>
          <p:cNvPicPr preferRelativeResize="0"/>
          <p:nvPr/>
        </p:nvPicPr>
        <p:blipFill rotWithShape="1">
          <a:blip r:embed="rId3">
            <a:alphaModFix/>
          </a:blip>
          <a:srcRect l="50666"/>
          <a:stretch/>
        </p:blipFill>
        <p:spPr>
          <a:xfrm>
            <a:off x="3779900" y="1487625"/>
            <a:ext cx="5219575" cy="50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4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1" name="Google Shape;1851;p24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Implementing Ridge Regression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Like Linear Regression we can perform Ridge Regression either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By computing a closed-form equation 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By performing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4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7" name="Google Shape;1857;p247"/>
          <p:cNvSpPr txBox="1"/>
          <p:nvPr/>
        </p:nvSpPr>
        <p:spPr>
          <a:xfrm>
            <a:off x="507875" y="1709400"/>
            <a:ext cx="119889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Implementing Ridge Regression - closed-form Solution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58" name="Google Shape;185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150" y="2781975"/>
            <a:ext cx="6324600" cy="9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247"/>
          <p:cNvSpPr txBox="1"/>
          <p:nvPr/>
        </p:nvSpPr>
        <p:spPr>
          <a:xfrm>
            <a:off x="508000" y="4761075"/>
            <a:ext cx="11988900" cy="23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Where A is the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 * n identity matrix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except with a 0 in the top-left cell - The bias term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24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5" name="Google Shape;1865;p248"/>
          <p:cNvSpPr txBox="1"/>
          <p:nvPr/>
        </p:nvSpPr>
        <p:spPr>
          <a:xfrm>
            <a:off x="507875" y="1709400"/>
            <a:ext cx="11988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Implementing Ridge Regression - closed-form Solution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66" name="Google Shape;186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275" y="3335000"/>
            <a:ext cx="9106075" cy="21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248"/>
          <p:cNvSpPr txBox="1"/>
          <p:nvPr/>
        </p:nvSpPr>
        <p:spPr>
          <a:xfrm>
            <a:off x="508000" y="5912225"/>
            <a:ext cx="11988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Identity matrices with ones on the main diagonals and zeros elsewhere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4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3" name="Google Shape;1873;p249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 with Scikit-Learn using a closed-form solution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sklearn.linear_model import Ridge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ridge_reg = Ridge(alpha=1, solver="cholesky", random_state=42)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ridge_reg.fit(X, y)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ridge_reg.predict([[1.5]])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Output-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array([[ 1.55071465]])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5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9" name="Google Shape;1879;p250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 with Scikit-Learn using Stochastic Gradient Descent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 = SGDRegressor(penalty="l2", random_state=42)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sgd_reg.fit(X, y.ravel())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sgd_reg.predict([[1.5]])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penalty hyperparameter sets the type of regularization term to use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Specifying "l2" (L2) means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want SGD to add a regularization term to the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Equal to half the square of the l2 norm of the weight vector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5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5" name="Google Shape;1885;p251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 with Scikit-Learn using Stochastic Gradient Descent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 = SGDRegressor(penalty="l2", random_state=42)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sgd_reg.fit(X, y.ravel())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sgd_reg.predict([[1.5]])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Output-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array([ 1.13500145])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5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1" name="Google Shape;1891;p252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508000" y="1910500"/>
            <a:ext cx="11988900" cy="6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General Equation of Linear Regression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 	 	 		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 		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ŷ is the predicted value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 is the number of features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i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feature value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 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is constant. Also known as bias or intercept term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j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model parameter (including the bias term 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the feature weights 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⋯, 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).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49" name="Google Shape;249;p37"/>
          <p:cNvCxnSpPr>
            <a:stCxn id="250" idx="1"/>
          </p:cNvCxnSpPr>
          <p:nvPr/>
        </p:nvCxnSpPr>
        <p:spPr>
          <a:xfrm>
            <a:off x="1045875" y="7775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25" y="3101950"/>
            <a:ext cx="11212626" cy="9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5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7" name="Google Shape;1897;p253"/>
          <p:cNvSpPr txBox="1"/>
          <p:nvPr/>
        </p:nvSpPr>
        <p:spPr>
          <a:xfrm>
            <a:off x="507875" y="1709400"/>
            <a:ext cx="11988900" cy="6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Least Absolute Shrinkage and Selection Operator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Like Ridge regression, a regularization term is added to the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it uses the L1 norm of the weight vector instead of half the square of the L2 norm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8" name="Google Shape;1898;p253"/>
          <p:cNvSpPr txBox="1"/>
          <p:nvPr/>
        </p:nvSpPr>
        <p:spPr>
          <a:xfrm>
            <a:off x="508000" y="7306825"/>
            <a:ext cx="119889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 cost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99" name="Google Shape;189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575" y="5649300"/>
            <a:ext cx="7071026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25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5" name="Google Shape;1905;p254"/>
          <p:cNvSpPr txBox="1"/>
          <p:nvPr/>
        </p:nvSpPr>
        <p:spPr>
          <a:xfrm>
            <a:off x="508000" y="4179900"/>
            <a:ext cx="11988900" cy="1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train models using Lasso Regression on some linear data using different 𝜶 value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(See the code in notebook)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5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1" name="Google Shape;1911;p255"/>
          <p:cNvSpPr txBox="1"/>
          <p:nvPr/>
        </p:nvSpPr>
        <p:spPr>
          <a:xfrm>
            <a:off x="507863" y="1588175"/>
            <a:ext cx="119889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 for Different Values of Alpha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12" name="Google Shape;1912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88" y="2292275"/>
            <a:ext cx="11420276" cy="54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255"/>
          <p:cNvSpPr txBox="1"/>
          <p:nvPr/>
        </p:nvSpPr>
        <p:spPr>
          <a:xfrm>
            <a:off x="792199" y="8396150"/>
            <a:ext cx="38157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Plain Linear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4" name="Google Shape;1914;p255"/>
          <p:cNvSpPr txBox="1"/>
          <p:nvPr/>
        </p:nvSpPr>
        <p:spPr>
          <a:xfrm>
            <a:off x="7977824" y="8484450"/>
            <a:ext cx="3686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Polynomial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915" name="Google Shape;1915;p255"/>
          <p:cNvCxnSpPr/>
          <p:nvPr/>
        </p:nvCxnSpPr>
        <p:spPr>
          <a:xfrm rot="10800000" flipH="1">
            <a:off x="2262425" y="7792850"/>
            <a:ext cx="1156200" cy="60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6" name="Google Shape;1916;p255"/>
          <p:cNvCxnSpPr/>
          <p:nvPr/>
        </p:nvCxnSpPr>
        <p:spPr>
          <a:xfrm rot="10800000">
            <a:off x="9301100" y="7793000"/>
            <a:ext cx="854700" cy="90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5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22" name="Google Shape;1922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63" y="1588175"/>
            <a:ext cx="11420276" cy="54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256"/>
          <p:cNvSpPr txBox="1"/>
          <p:nvPr/>
        </p:nvSpPr>
        <p:spPr>
          <a:xfrm>
            <a:off x="508000" y="7143225"/>
            <a:ext cx="11933400" cy="20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 important characteristic of Lasso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completely eliminates the weights of the least important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Sets them to zero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25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29" name="Google Shape;1929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63" y="1588175"/>
            <a:ext cx="11420276" cy="54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257"/>
          <p:cNvSpPr txBox="1"/>
          <p:nvPr/>
        </p:nvSpPr>
        <p:spPr>
          <a:xfrm>
            <a:off x="508000" y="7143225"/>
            <a:ext cx="11933400" cy="20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 automatically performs feature selection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Outputs a sparse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i.e, the model with few nonzero feature weights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5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36" name="Google Shape;1936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63" y="1588175"/>
            <a:ext cx="11420276" cy="54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258"/>
          <p:cNvSpPr txBox="1"/>
          <p:nvPr/>
        </p:nvSpPr>
        <p:spPr>
          <a:xfrm>
            <a:off x="508000" y="7143225"/>
            <a:ext cx="11933400" cy="20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dashed green line (with α = 10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-7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) in the right plot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Looks quadratic, almost linear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All the weights for the high-degree polynomial features are equal to zero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5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3" name="Google Shape;1943;p259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 using Scikit-Learn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sklearn.linear_model import Lasso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lasso_reg = Lasso(alpha=0.1)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lasso_reg.fit(X, y)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lasso_reg.predict([[1.5]])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Output-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array([ 1.53788174])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6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9" name="Google Shape;1949;p260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6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5" name="Google Shape;1955;p261"/>
          <p:cNvSpPr txBox="1"/>
          <p:nvPr/>
        </p:nvSpPr>
        <p:spPr>
          <a:xfrm>
            <a:off x="507875" y="1709400"/>
            <a:ext cx="11988900" cy="22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 is middle ground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Between Ridge Regression and Lasso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regularization term is a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Simple mix of both Ridge and Lasso’s regularization terms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56" name="Google Shape;1956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75" y="5280700"/>
            <a:ext cx="107823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261"/>
          <p:cNvSpPr txBox="1"/>
          <p:nvPr/>
        </p:nvSpPr>
        <p:spPr>
          <a:xfrm>
            <a:off x="4630650" y="4549200"/>
            <a:ext cx="41175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8" name="Google Shape;1958;p261"/>
          <p:cNvSpPr txBox="1"/>
          <p:nvPr/>
        </p:nvSpPr>
        <p:spPr>
          <a:xfrm>
            <a:off x="1256900" y="8019825"/>
            <a:ext cx="44745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Lasso’s regularization term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9" name="Google Shape;1959;p261"/>
          <p:cNvSpPr txBox="1"/>
          <p:nvPr/>
        </p:nvSpPr>
        <p:spPr>
          <a:xfrm>
            <a:off x="7418975" y="8019825"/>
            <a:ext cx="44745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regularization term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960" name="Google Shape;1960;p261"/>
          <p:cNvCxnSpPr>
            <a:stCxn id="1958" idx="0"/>
          </p:cNvCxnSpPr>
          <p:nvPr/>
        </p:nvCxnSpPr>
        <p:spPr>
          <a:xfrm rot="10800000" flipH="1">
            <a:off x="3494150" y="6854325"/>
            <a:ext cx="3695400" cy="1165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1" name="Google Shape;1961;p261"/>
          <p:cNvCxnSpPr>
            <a:stCxn id="1959" idx="0"/>
          </p:cNvCxnSpPr>
          <p:nvPr/>
        </p:nvCxnSpPr>
        <p:spPr>
          <a:xfrm rot="10800000" flipH="1">
            <a:off x="9656225" y="6770625"/>
            <a:ext cx="1857000" cy="124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26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7" name="Google Shape;1967;p262"/>
          <p:cNvSpPr txBox="1"/>
          <p:nvPr/>
        </p:nvSpPr>
        <p:spPr>
          <a:xfrm>
            <a:off x="507875" y="1709400"/>
            <a:ext cx="1198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r = 0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 is equivalent to Ridge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68" name="Google Shape;1968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00" y="3722151"/>
            <a:ext cx="107823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262"/>
          <p:cNvSpPr txBox="1"/>
          <p:nvPr/>
        </p:nvSpPr>
        <p:spPr>
          <a:xfrm>
            <a:off x="4630775" y="2990651"/>
            <a:ext cx="41175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70" name="Google Shape;1970;p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450" y="6681726"/>
            <a:ext cx="65341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262"/>
          <p:cNvSpPr/>
          <p:nvPr/>
        </p:nvSpPr>
        <p:spPr>
          <a:xfrm>
            <a:off x="6720275" y="5379572"/>
            <a:ext cx="301800" cy="116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262"/>
          <p:cNvSpPr txBox="1"/>
          <p:nvPr/>
        </p:nvSpPr>
        <p:spPr>
          <a:xfrm>
            <a:off x="7095875" y="5535501"/>
            <a:ext cx="41175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r=0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3" name="Google Shape;1973;p262"/>
          <p:cNvSpPr txBox="1"/>
          <p:nvPr/>
        </p:nvSpPr>
        <p:spPr>
          <a:xfrm>
            <a:off x="4157525" y="8215250"/>
            <a:ext cx="54273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Regression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508000" y="1910500"/>
            <a:ext cx="11988900" cy="25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 bias or intercept term?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Without the bias term our solution may go through the origin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say if all the features are zero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Then predicted value will also be zero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However, that may not be the answer the training data suggests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58" name="Google Shape;258;p38"/>
          <p:cNvCxnSpPr>
            <a:stCxn id="259" idx="1"/>
          </p:cNvCxnSpPr>
          <p:nvPr/>
        </p:nvCxnSpPr>
        <p:spPr>
          <a:xfrm>
            <a:off x="1045875" y="7775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00" y="5580650"/>
            <a:ext cx="4916332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163" y="5580650"/>
            <a:ext cx="439102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6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9" name="Google Shape;1979;p263"/>
          <p:cNvSpPr txBox="1"/>
          <p:nvPr/>
        </p:nvSpPr>
        <p:spPr>
          <a:xfrm>
            <a:off x="507875" y="1709400"/>
            <a:ext cx="119889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r = 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 is equivalent to Lasso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80" name="Google Shape;1980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00" y="3722151"/>
            <a:ext cx="107823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263"/>
          <p:cNvSpPr txBox="1"/>
          <p:nvPr/>
        </p:nvSpPr>
        <p:spPr>
          <a:xfrm>
            <a:off x="4630775" y="2990651"/>
            <a:ext cx="41175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2" name="Google Shape;1982;p263"/>
          <p:cNvSpPr/>
          <p:nvPr/>
        </p:nvSpPr>
        <p:spPr>
          <a:xfrm>
            <a:off x="6720275" y="5379572"/>
            <a:ext cx="301800" cy="116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263"/>
          <p:cNvSpPr txBox="1"/>
          <p:nvPr/>
        </p:nvSpPr>
        <p:spPr>
          <a:xfrm>
            <a:off x="7095875" y="5535501"/>
            <a:ext cx="41175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r=1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4" name="Google Shape;1984;p263"/>
          <p:cNvSpPr txBox="1"/>
          <p:nvPr/>
        </p:nvSpPr>
        <p:spPr>
          <a:xfrm>
            <a:off x="4157525" y="8215250"/>
            <a:ext cx="54273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Lasso Regression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85" name="Google Shape;1985;p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000" y="6701072"/>
            <a:ext cx="6230357" cy="136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6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1" name="Google Shape;1991;p264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 when should we use Linear Regression, Ridge, Lasso, or Elastic Net?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26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7" name="Google Shape;1997;p265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Linear Regression, Ridge, Lasso, or Elastic Net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should avoid plain Linear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Always preferable to have at least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little bit of regularization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Ridge is a good default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if we think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only few features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are useful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should prefer Lasso 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they reduce the useless features’ weights down to zero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26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3" name="Google Shape;2003;p26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Linear Regression, Ridge, Lasso, or Elastic Net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general, Elastic Net is preferred over Lasso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Since Lasso may behave erratically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the number of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Is greater than the number of training instances 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several features are strongly correlated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26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9" name="Google Shape;2009;p26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Implement Elastic Net using Scikit-Learn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sklearn.linear_model import ElasticNet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# l1_ratio corresponds to the mix ratio r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elastic_net = ElasticNet(alpha=0.1, l1_ratio=0.5, random_state=42)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elastic_net.fit(X, y)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elastic_net.predict([[1.5]])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Output-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array([ 1.54333232])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26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Regularized Linear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5" name="Google Shape;2015;p268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6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1" name="Google Shape;2021;p269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different way to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Regularize iterative learning algorithms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Such as Gradient Descent is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To stop training as soon as the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Validation error reaches a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called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27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7" name="Google Shape;2027;p270"/>
          <p:cNvSpPr txBox="1"/>
          <p:nvPr/>
        </p:nvSpPr>
        <p:spPr>
          <a:xfrm>
            <a:off x="508000" y="6921375"/>
            <a:ext cx="11988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High-degree Polynomial Regression model trained using Batch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(See the code in the notebook)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28" name="Google Shape;2028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400" y="2094825"/>
            <a:ext cx="6880100" cy="47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27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4" name="Google Shape;2034;p271"/>
          <p:cNvSpPr txBox="1"/>
          <p:nvPr/>
        </p:nvSpPr>
        <p:spPr>
          <a:xfrm>
            <a:off x="508000" y="6519500"/>
            <a:ext cx="11988900" cy="25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the epochs increases the algorithm learns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Its prediction error (RMSE) on the training set goes down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 does its prediction error on the validation 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35" name="Google Shape;2035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50" y="1403825"/>
            <a:ext cx="7420538" cy="51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271"/>
          <p:cNvSpPr/>
          <p:nvPr/>
        </p:nvSpPr>
        <p:spPr>
          <a:xfrm>
            <a:off x="4022100" y="2000938"/>
            <a:ext cx="1223400" cy="2647800"/>
          </a:xfrm>
          <a:prstGeom prst="rect">
            <a:avLst/>
          </a:prstGeom>
          <a:noFill/>
          <a:ln w="38100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27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2" name="Google Shape;2042;p272"/>
          <p:cNvSpPr txBox="1"/>
          <p:nvPr/>
        </p:nvSpPr>
        <p:spPr>
          <a:xfrm>
            <a:off x="508000" y="6519500"/>
            <a:ext cx="11988900" cy="25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After a while the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Validation error starts increasing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indicates that the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Model has started to overfit the training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43" name="Google Shape;2043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50" y="1403825"/>
            <a:ext cx="7420538" cy="51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272"/>
          <p:cNvSpPr/>
          <p:nvPr/>
        </p:nvSpPr>
        <p:spPr>
          <a:xfrm>
            <a:off x="6971650" y="4591950"/>
            <a:ext cx="2815500" cy="569700"/>
          </a:xfrm>
          <a:prstGeom prst="rect">
            <a:avLst/>
          </a:prstGeom>
          <a:noFill/>
          <a:ln w="38100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508000" y="1910500"/>
            <a:ext cx="11988900" cy="25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 bias or intercept term?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Bias term is a constant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Does not depends on any feature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Adding a bias weight allows the algorithm to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Easily fit data that does not pass through origin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68" name="Google Shape;268;p39"/>
          <p:cNvCxnSpPr>
            <a:stCxn id="269" idx="1"/>
          </p:cNvCxnSpPr>
          <p:nvPr/>
        </p:nvCxnSpPr>
        <p:spPr>
          <a:xfrm>
            <a:off x="1045875" y="7775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00" y="5580650"/>
            <a:ext cx="4916332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163" y="5580650"/>
            <a:ext cx="439102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7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0" name="Google Shape;2050;p273"/>
          <p:cNvSpPr txBox="1"/>
          <p:nvPr/>
        </p:nvSpPr>
        <p:spPr>
          <a:xfrm>
            <a:off x="508000" y="7239775"/>
            <a:ext cx="11988900" cy="18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With early stopping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just stop training as soon as the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Validation error reaches the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1" name="Google Shape;2051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50" y="1403825"/>
            <a:ext cx="7420538" cy="51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273"/>
          <p:cNvSpPr/>
          <p:nvPr/>
        </p:nvSpPr>
        <p:spPr>
          <a:xfrm>
            <a:off x="6334825" y="4591950"/>
            <a:ext cx="1022400" cy="569700"/>
          </a:xfrm>
          <a:prstGeom prst="rect">
            <a:avLst/>
          </a:prstGeom>
          <a:noFill/>
          <a:ln w="38100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273"/>
          <p:cNvSpPr txBox="1"/>
          <p:nvPr/>
        </p:nvSpPr>
        <p:spPr>
          <a:xfrm>
            <a:off x="8597225" y="6519500"/>
            <a:ext cx="29328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Stop at this point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54" name="Google Shape;2054;p273"/>
          <p:cNvCxnSpPr>
            <a:stCxn id="2053" idx="0"/>
            <a:endCxn id="2052" idx="2"/>
          </p:cNvCxnSpPr>
          <p:nvPr/>
        </p:nvCxnSpPr>
        <p:spPr>
          <a:xfrm rot="10800000">
            <a:off x="6846125" y="5161700"/>
            <a:ext cx="3217500" cy="135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7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0" name="Google Shape;2060;p274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Tip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previous example of Batch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curve was smooth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That is why we could locate the minimum easily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With Stochastic and Mini-batch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curves are not so smooth and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may be hard to know whether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have reached the minimum or not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27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6" name="Google Shape;2066;p275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Tip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One solution is to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Stop only after the validation error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Has been above the minimum for some time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roll back the model parameters to the point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Where the validation error was at a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27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2" name="Google Shape;2072;p27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See the code in notebook for basic implementation of early stopping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7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Training Models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8" name="Google Shape;2078;p277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27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4" name="Google Shape;2084;p278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is a binary classifier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is used to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Estimate the probability that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 instance belongs to a particular class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7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0" name="Google Shape;2090;p279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Positive and Negative Class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Example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is the probability that this email is spam?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the estimated probability is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Greater than 50%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the instance belong to that class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Positive class is labeled as “1”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Else it predicts that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Instance does not belongs to that class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Negative class is labeled as “0”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8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6" name="Google Shape;2096;p280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Estimating Probabilities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28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Estimating Probabilities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2" name="Google Shape;2102;p281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Just like a Linear Regression model, a Logistic Regression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Computes the weighted sum of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input features plus a bias term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Unlike Linear Regression model, a Logistic Regression model, Outputs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0 or 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logistic of result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28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Estimating Probabilities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8" name="Google Shape;2108;p282"/>
          <p:cNvSpPr txBox="1"/>
          <p:nvPr/>
        </p:nvSpPr>
        <p:spPr>
          <a:xfrm>
            <a:off x="507875" y="1709400"/>
            <a:ext cx="119889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Model Estimated Probability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09" name="Google Shape;2109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25" y="3296926"/>
            <a:ext cx="7482240" cy="11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282"/>
          <p:cNvSpPr txBox="1"/>
          <p:nvPr/>
        </p:nvSpPr>
        <p:spPr>
          <a:xfrm>
            <a:off x="3496750" y="6418600"/>
            <a:ext cx="60114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σ -The logistic or Sigmoid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11" name="Google Shape;2111;p282"/>
          <p:cNvCxnSpPr/>
          <p:nvPr/>
        </p:nvCxnSpPr>
        <p:spPr>
          <a:xfrm rot="10800000" flipH="1">
            <a:off x="6334800" y="4273725"/>
            <a:ext cx="1273800" cy="246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508000" y="1659125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General Equation of Linear Regression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Vector Form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Where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●"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 is the model’s parameter vector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○"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Containing the bias term θ</a:t>
            </a:r>
            <a:r>
              <a:rPr lang="en" sz="28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the feature weights θ</a:t>
            </a:r>
            <a:r>
              <a:rPr lang="en" sz="28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θ</a:t>
            </a:r>
            <a:r>
              <a:rPr lang="en" sz="28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●"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28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transpose of θ (a row vector instead of a column vector)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600" b="1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" sz="36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(θ</a:t>
            </a:r>
            <a:r>
              <a:rPr lang="en" sz="3600" b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6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θ</a:t>
            </a:r>
            <a:r>
              <a:rPr lang="en" sz="3600" b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6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θ</a:t>
            </a:r>
            <a:r>
              <a:rPr lang="en" sz="3600" b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r>
              <a:rPr lang="en" sz="36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…………….. θ</a:t>
            </a:r>
            <a:r>
              <a:rPr lang="en" sz="3600" b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lang="en" sz="36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25" y="3168950"/>
            <a:ext cx="6344341" cy="1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28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Estimating Probabilities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7" name="Google Shape;2117;p283"/>
          <p:cNvSpPr txBox="1"/>
          <p:nvPr/>
        </p:nvSpPr>
        <p:spPr>
          <a:xfrm>
            <a:off x="507875" y="1709400"/>
            <a:ext cx="119889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Logistic or Sigmoid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18" name="Google Shape;2118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150" y="2413200"/>
            <a:ext cx="50863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0" y="3725025"/>
            <a:ext cx="12699997" cy="390701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283"/>
          <p:cNvSpPr txBox="1"/>
          <p:nvPr/>
        </p:nvSpPr>
        <p:spPr>
          <a:xfrm>
            <a:off x="507900" y="8060975"/>
            <a:ext cx="11988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Outputs a number between 0 and 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28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Estimating Probabilities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6" name="Google Shape;2126;p284"/>
          <p:cNvSpPr txBox="1"/>
          <p:nvPr/>
        </p:nvSpPr>
        <p:spPr>
          <a:xfrm>
            <a:off x="507875" y="1709400"/>
            <a:ext cx="119889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Model Estimated Probability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27" name="Google Shape;2127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25" y="3028776"/>
            <a:ext cx="7482240" cy="11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284"/>
          <p:cNvSpPr txBox="1"/>
          <p:nvPr/>
        </p:nvSpPr>
        <p:spPr>
          <a:xfrm>
            <a:off x="507875" y="5144950"/>
            <a:ext cx="119889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Once the probability p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 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(p-hat) is estimated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Make predictions y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(y-hat) using below equation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29" name="Google Shape;2129;p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500" y="6688275"/>
            <a:ext cx="45339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28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Estimating Probabilities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35" name="Google Shape;2135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2298150"/>
            <a:ext cx="5508400" cy="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475" y="1933150"/>
            <a:ext cx="453390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563" y="3681796"/>
            <a:ext cx="8863776" cy="27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285"/>
          <p:cNvSpPr txBox="1"/>
          <p:nvPr/>
        </p:nvSpPr>
        <p:spPr>
          <a:xfrm>
            <a:off x="508125" y="6566625"/>
            <a:ext cx="11988900" cy="25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σ(t) &lt; 0.5 when t &lt; 0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σ(t) ≥ 0.5 when t ≥ 0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 a Logistic Regression model predicts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 if θ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·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X 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is positive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0 if it is negative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28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4" name="Google Shape;2144;p28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and Cost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28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and Cost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0" name="Google Shape;2150;p287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understand how to train a Logistic Regression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objective of training is to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Set the parameter vector θ so that model estimates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High probabilities for positive instances (y = 1) and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Low probabilities for negative instances (y = 0)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28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and Cost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6" name="Google Shape;2156;p288"/>
          <p:cNvSpPr txBox="1"/>
          <p:nvPr/>
        </p:nvSpPr>
        <p:spPr>
          <a:xfrm>
            <a:off x="508000" y="5385568"/>
            <a:ext cx="119889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Cost function of a single training instance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57" name="Google Shape;2157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387" y="2693993"/>
            <a:ext cx="10810525" cy="2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288"/>
          <p:cNvSpPr txBox="1"/>
          <p:nvPr/>
        </p:nvSpPr>
        <p:spPr>
          <a:xfrm>
            <a:off x="507875" y="6670143"/>
            <a:ext cx="119889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Note that in case of classification y can have only two values 0 and 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8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and Cost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4" name="Google Shape;2164;p289"/>
          <p:cNvSpPr txBox="1"/>
          <p:nvPr/>
        </p:nvSpPr>
        <p:spPr>
          <a:xfrm>
            <a:off x="2109825" y="7038650"/>
            <a:ext cx="2709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c(θ) = -log(p^)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5" name="Google Shape;2165;p289"/>
          <p:cNvSpPr txBox="1"/>
          <p:nvPr/>
        </p:nvSpPr>
        <p:spPr>
          <a:xfrm>
            <a:off x="7838350" y="7038650"/>
            <a:ext cx="2709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c(θ)= -log(1-p^)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66" name="Google Shape;2166;p289"/>
          <p:cNvPicPr preferRelativeResize="0"/>
          <p:nvPr/>
        </p:nvPicPr>
        <p:blipFill rotWithShape="1">
          <a:blip r:embed="rId3">
            <a:alphaModFix/>
          </a:blip>
          <a:srcRect r="47143"/>
          <a:stretch/>
        </p:blipFill>
        <p:spPr>
          <a:xfrm>
            <a:off x="1019800" y="2873790"/>
            <a:ext cx="4889653" cy="40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289"/>
          <p:cNvPicPr preferRelativeResize="0"/>
          <p:nvPr/>
        </p:nvPicPr>
        <p:blipFill rotWithShape="1">
          <a:blip r:embed="rId3">
            <a:alphaModFix/>
          </a:blip>
          <a:srcRect l="51758"/>
          <a:stretch/>
        </p:blipFill>
        <p:spPr>
          <a:xfrm>
            <a:off x="6961750" y="2873800"/>
            <a:ext cx="4462788" cy="40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289"/>
          <p:cNvSpPr/>
          <p:nvPr/>
        </p:nvSpPr>
        <p:spPr>
          <a:xfrm>
            <a:off x="2580850" y="6267775"/>
            <a:ext cx="1759800" cy="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89"/>
          <p:cNvSpPr/>
          <p:nvPr/>
        </p:nvSpPr>
        <p:spPr>
          <a:xfrm>
            <a:off x="8397700" y="6409900"/>
            <a:ext cx="1759800" cy="4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289"/>
          <p:cNvSpPr txBox="1"/>
          <p:nvPr/>
        </p:nvSpPr>
        <p:spPr>
          <a:xfrm>
            <a:off x="269700" y="3997050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c(θ)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1" name="Google Shape;2171;p289"/>
          <p:cNvSpPr txBox="1"/>
          <p:nvPr/>
        </p:nvSpPr>
        <p:spPr>
          <a:xfrm>
            <a:off x="6254150" y="3997050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c(θ)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29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and Cost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7" name="Google Shape;2177;p290"/>
          <p:cNvSpPr txBox="1"/>
          <p:nvPr/>
        </p:nvSpPr>
        <p:spPr>
          <a:xfrm>
            <a:off x="603150" y="1762175"/>
            <a:ext cx="2709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 = -log(p</a:t>
            </a:r>
            <a:r>
              <a:rPr lang="en" sz="3600" b="1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r>
              <a:rPr lang="en" sz="36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36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78" name="Google Shape;2178;p290"/>
          <p:cNvPicPr preferRelativeResize="0"/>
          <p:nvPr/>
        </p:nvPicPr>
        <p:blipFill rotWithShape="1">
          <a:blip r:embed="rId3">
            <a:alphaModFix/>
          </a:blip>
          <a:srcRect r="47143"/>
          <a:stretch/>
        </p:blipFill>
        <p:spPr>
          <a:xfrm>
            <a:off x="3734900" y="1704475"/>
            <a:ext cx="5581850" cy="41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290"/>
          <p:cNvSpPr/>
          <p:nvPr/>
        </p:nvSpPr>
        <p:spPr>
          <a:xfrm>
            <a:off x="5790221" y="5122156"/>
            <a:ext cx="2316900" cy="7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290"/>
          <p:cNvSpPr txBox="1"/>
          <p:nvPr/>
        </p:nvSpPr>
        <p:spPr>
          <a:xfrm>
            <a:off x="6115825" y="5303350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1" name="Google Shape;2181;p290"/>
          <p:cNvSpPr txBox="1"/>
          <p:nvPr/>
        </p:nvSpPr>
        <p:spPr>
          <a:xfrm>
            <a:off x="3067300" y="2640275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c(θ)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2" name="Google Shape;2182;p290"/>
          <p:cNvSpPr txBox="1"/>
          <p:nvPr/>
        </p:nvSpPr>
        <p:spPr>
          <a:xfrm>
            <a:off x="508000" y="6100200"/>
            <a:ext cx="11988900" cy="27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y = 1 and p^ = 1(both actual and predicted probability are one)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Cost = 0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3" name="Google Shape;2183;p290"/>
          <p:cNvSpPr/>
          <p:nvPr/>
        </p:nvSpPr>
        <p:spPr>
          <a:xfrm>
            <a:off x="8107125" y="4834150"/>
            <a:ext cx="771000" cy="8379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29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and Cost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89" name="Google Shape;2189;p291"/>
          <p:cNvPicPr preferRelativeResize="0"/>
          <p:nvPr/>
        </p:nvPicPr>
        <p:blipFill rotWithShape="1">
          <a:blip r:embed="rId3">
            <a:alphaModFix/>
          </a:blip>
          <a:srcRect r="47143"/>
          <a:stretch/>
        </p:blipFill>
        <p:spPr>
          <a:xfrm>
            <a:off x="3734900" y="1704475"/>
            <a:ext cx="5581850" cy="41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291"/>
          <p:cNvSpPr/>
          <p:nvPr/>
        </p:nvSpPr>
        <p:spPr>
          <a:xfrm>
            <a:off x="5790221" y="5122156"/>
            <a:ext cx="2316900" cy="7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291"/>
          <p:cNvSpPr txBox="1"/>
          <p:nvPr/>
        </p:nvSpPr>
        <p:spPr>
          <a:xfrm>
            <a:off x="6115825" y="5303350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2" name="Google Shape;2192;p291"/>
          <p:cNvSpPr txBox="1"/>
          <p:nvPr/>
        </p:nvSpPr>
        <p:spPr>
          <a:xfrm>
            <a:off x="3067300" y="2640275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c(θ)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3" name="Google Shape;2193;p291"/>
          <p:cNvSpPr txBox="1"/>
          <p:nvPr/>
        </p:nvSpPr>
        <p:spPr>
          <a:xfrm>
            <a:off x="508000" y="6100200"/>
            <a:ext cx="11988900" cy="27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y = 1 and p^ = 0 (Predicted probability is different from actual value)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p^ -&gt; 0, cost -&gt; infinity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penalize learning algorithm by a very large cost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4" name="Google Shape;2194;p291"/>
          <p:cNvSpPr/>
          <p:nvPr/>
        </p:nvSpPr>
        <p:spPr>
          <a:xfrm>
            <a:off x="3900675" y="2696988"/>
            <a:ext cx="771000" cy="22944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291"/>
          <p:cNvSpPr txBox="1"/>
          <p:nvPr/>
        </p:nvSpPr>
        <p:spPr>
          <a:xfrm>
            <a:off x="603150" y="1762175"/>
            <a:ext cx="2709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 = -log(p</a:t>
            </a:r>
            <a:r>
              <a:rPr lang="en" sz="3600" b="1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r>
              <a:rPr lang="en" sz="36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36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29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and Cost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1" name="Google Shape;2201;p292"/>
          <p:cNvSpPr txBox="1"/>
          <p:nvPr/>
        </p:nvSpPr>
        <p:spPr>
          <a:xfrm>
            <a:off x="508000" y="1801925"/>
            <a:ext cx="2709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 = -log(1-p^)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02" name="Google Shape;2202;p292"/>
          <p:cNvPicPr preferRelativeResize="0"/>
          <p:nvPr/>
        </p:nvPicPr>
        <p:blipFill rotWithShape="1">
          <a:blip r:embed="rId3">
            <a:alphaModFix/>
          </a:blip>
          <a:srcRect l="51758"/>
          <a:stretch/>
        </p:blipFill>
        <p:spPr>
          <a:xfrm>
            <a:off x="4624800" y="1683950"/>
            <a:ext cx="4462788" cy="40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292"/>
          <p:cNvSpPr/>
          <p:nvPr/>
        </p:nvSpPr>
        <p:spPr>
          <a:xfrm>
            <a:off x="6060750" y="5220050"/>
            <a:ext cx="1759800" cy="4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292"/>
          <p:cNvSpPr txBox="1"/>
          <p:nvPr/>
        </p:nvSpPr>
        <p:spPr>
          <a:xfrm>
            <a:off x="3917200" y="2807200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c(θ)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5" name="Google Shape;2205;p292"/>
          <p:cNvSpPr txBox="1"/>
          <p:nvPr/>
        </p:nvSpPr>
        <p:spPr>
          <a:xfrm>
            <a:off x="508000" y="5932600"/>
            <a:ext cx="119889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y = 0, p^ = 1 (Predicted probability is different from actual value)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cost -&gt; infinity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penalize learning algorithm by a very large cost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6" name="Google Shape;2206;p292"/>
          <p:cNvSpPr txBox="1"/>
          <p:nvPr/>
        </p:nvSpPr>
        <p:spPr>
          <a:xfrm>
            <a:off x="6303150" y="5270600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207" name="Google Shape;2207;p292"/>
          <p:cNvCxnSpPr/>
          <p:nvPr/>
        </p:nvCxnSpPr>
        <p:spPr>
          <a:xfrm>
            <a:off x="8412900" y="2446775"/>
            <a:ext cx="0" cy="2698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dash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4" name="Google Shape;284;p41"/>
          <p:cNvSpPr/>
          <p:nvPr/>
        </p:nvSpPr>
        <p:spPr>
          <a:xfrm>
            <a:off x="508000" y="1659125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General Equation of Linear Regression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Vector Form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Where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instance’s feature vector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Containing x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x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With x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always equal to 1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(	1,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5943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longitude,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   Lattitude,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------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5486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25" y="3168950"/>
            <a:ext cx="6344341" cy="1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29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and Cost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13" name="Google Shape;2213;p293"/>
          <p:cNvPicPr preferRelativeResize="0"/>
          <p:nvPr/>
        </p:nvPicPr>
        <p:blipFill rotWithShape="1">
          <a:blip r:embed="rId3">
            <a:alphaModFix/>
          </a:blip>
          <a:srcRect l="51758"/>
          <a:stretch/>
        </p:blipFill>
        <p:spPr>
          <a:xfrm>
            <a:off x="4624800" y="1683950"/>
            <a:ext cx="4462788" cy="40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293"/>
          <p:cNvSpPr/>
          <p:nvPr/>
        </p:nvSpPr>
        <p:spPr>
          <a:xfrm>
            <a:off x="6060750" y="5220050"/>
            <a:ext cx="1759800" cy="4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293"/>
          <p:cNvSpPr txBox="1"/>
          <p:nvPr/>
        </p:nvSpPr>
        <p:spPr>
          <a:xfrm>
            <a:off x="3917200" y="2807200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c(θ)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6" name="Google Shape;2216;p293"/>
          <p:cNvSpPr txBox="1"/>
          <p:nvPr/>
        </p:nvSpPr>
        <p:spPr>
          <a:xfrm>
            <a:off x="508000" y="5932600"/>
            <a:ext cx="119889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y = 0, p^ = 0 (both actual and predicted probability are zero)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cost = 0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7" name="Google Shape;2217;p293"/>
          <p:cNvSpPr txBox="1"/>
          <p:nvPr/>
        </p:nvSpPr>
        <p:spPr>
          <a:xfrm>
            <a:off x="6303150" y="5270600"/>
            <a:ext cx="110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8" name="Google Shape;2218;p293"/>
          <p:cNvSpPr/>
          <p:nvPr/>
        </p:nvSpPr>
        <p:spPr>
          <a:xfrm>
            <a:off x="4772125" y="4801400"/>
            <a:ext cx="771000" cy="8379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293"/>
          <p:cNvSpPr txBox="1"/>
          <p:nvPr/>
        </p:nvSpPr>
        <p:spPr>
          <a:xfrm>
            <a:off x="508000" y="1801925"/>
            <a:ext cx="2709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 = -log(1-p^)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29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Training and Cost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5" name="Google Shape;2225;p294"/>
          <p:cNvSpPr txBox="1"/>
          <p:nvPr/>
        </p:nvSpPr>
        <p:spPr>
          <a:xfrm>
            <a:off x="508000" y="5150943"/>
            <a:ext cx="119889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Logistics Regression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26" name="Google Shape;2226;p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3232124"/>
            <a:ext cx="121920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29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2" name="Google Shape;2232;p295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29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8" name="Google Shape;2238;p296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use the iris dataset to illustrate Logistic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the famous dataset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That contains the sepal and petal length and width of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150 iris flowers of three different species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Iris-Setosa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Iris-Versicolor and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Iris-Virginica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29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4" name="Google Shape;2244;p297"/>
          <p:cNvSpPr txBox="1"/>
          <p:nvPr/>
        </p:nvSpPr>
        <p:spPr>
          <a:xfrm>
            <a:off x="508013" y="7969700"/>
            <a:ext cx="11988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Flowers of three iris plant species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45" name="Google Shape;2245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088" y="1699600"/>
            <a:ext cx="11092726" cy="61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29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51" name="Google Shape;2251;p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775" y="1754100"/>
            <a:ext cx="8545250" cy="65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29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57" name="Google Shape;2257;p299"/>
          <p:cNvPicPr preferRelativeResize="0"/>
          <p:nvPr/>
        </p:nvPicPr>
        <p:blipFill rotWithShape="1">
          <a:blip r:embed="rId3">
            <a:alphaModFix/>
          </a:blip>
          <a:srcRect t="3742" b="-5720"/>
          <a:stretch/>
        </p:blipFill>
        <p:spPr>
          <a:xfrm>
            <a:off x="1940025" y="1800400"/>
            <a:ext cx="9124825" cy="6592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299"/>
          <p:cNvSpPr txBox="1"/>
          <p:nvPr/>
        </p:nvSpPr>
        <p:spPr>
          <a:xfrm>
            <a:off x="5019250" y="8292525"/>
            <a:ext cx="29664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IRIS Dataset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30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4" name="Google Shape;2264;p300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look at the dataset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 import datasets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iris = datasets.load_iris()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list(iris.keys())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 -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['data', 'target', 'target_names', 'DESCR', 'feature_names']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30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0" name="Google Shape;2270;p301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look at the dataset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 import datasets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iris = datasets.load_iris()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list(iris.keys())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 -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['data', 'target', 'target_names', 'DESCR', 'feature_names']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look at the keys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30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6" name="Google Shape;2276;p302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Check description of dataset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['data', 'target', 'target_names', </a:t>
            </a: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'DESCR'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'feature_names']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print(iris.DESCR)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Check the description in notebook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Google Shape;291;p42"/>
          <p:cNvSpPr/>
          <p:nvPr/>
        </p:nvSpPr>
        <p:spPr>
          <a:xfrm>
            <a:off x="508000" y="1659125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General Equation of Linear Regression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Vector Form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Where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·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dot product of θ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lang="en" sz="3000" i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hypothesis function, using the model parameters θ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lang="en" sz="3000" i="1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fits the model and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Calculates weights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25" y="3168950"/>
            <a:ext cx="6344341" cy="1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0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82" name="Google Shape;2282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113" y="6182267"/>
            <a:ext cx="4666425" cy="17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303"/>
          <p:cNvSpPr txBox="1"/>
          <p:nvPr/>
        </p:nvSpPr>
        <p:spPr>
          <a:xfrm>
            <a:off x="507875" y="1709400"/>
            <a:ext cx="119889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Check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'data'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'target', 'target_names', 'DESCR', 'feature_names']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print(iris.data)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 -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4" name="Google Shape;2284;p303"/>
          <p:cNvSpPr txBox="1"/>
          <p:nvPr/>
        </p:nvSpPr>
        <p:spPr>
          <a:xfrm>
            <a:off x="508000" y="5463350"/>
            <a:ext cx="4017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Sepal Length (in cm)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5" name="Google Shape;2285;p303"/>
          <p:cNvSpPr txBox="1"/>
          <p:nvPr/>
        </p:nvSpPr>
        <p:spPr>
          <a:xfrm>
            <a:off x="7444450" y="4910300"/>
            <a:ext cx="4017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Sepal Width (in cm)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286" name="Google Shape;2286;p303"/>
          <p:cNvCxnSpPr>
            <a:stCxn id="2284" idx="2"/>
          </p:cNvCxnSpPr>
          <p:nvPr/>
        </p:nvCxnSpPr>
        <p:spPr>
          <a:xfrm>
            <a:off x="2516500" y="5949350"/>
            <a:ext cx="2595000" cy="4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7" name="Google Shape;2287;p303"/>
          <p:cNvCxnSpPr>
            <a:stCxn id="2285" idx="2"/>
          </p:cNvCxnSpPr>
          <p:nvPr/>
        </p:nvCxnSpPr>
        <p:spPr>
          <a:xfrm flipH="1">
            <a:off x="6586150" y="5396300"/>
            <a:ext cx="2866800" cy="112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8" name="Google Shape;2288;p303"/>
          <p:cNvSpPr txBox="1"/>
          <p:nvPr/>
        </p:nvSpPr>
        <p:spPr>
          <a:xfrm>
            <a:off x="508000" y="8330675"/>
            <a:ext cx="3732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Petal Length (in cm)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9" name="Google Shape;2289;p303"/>
          <p:cNvSpPr txBox="1"/>
          <p:nvPr/>
        </p:nvSpPr>
        <p:spPr>
          <a:xfrm>
            <a:off x="7843100" y="8516575"/>
            <a:ext cx="36183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Petal Width (in cm)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290" name="Google Shape;2290;p303"/>
          <p:cNvCxnSpPr>
            <a:stCxn id="2288" idx="0"/>
          </p:cNvCxnSpPr>
          <p:nvPr/>
        </p:nvCxnSpPr>
        <p:spPr>
          <a:xfrm rot="10800000" flipH="1">
            <a:off x="2374000" y="6703475"/>
            <a:ext cx="4882500" cy="162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1" name="Google Shape;2291;p303"/>
          <p:cNvCxnSpPr>
            <a:stCxn id="2289" idx="0"/>
          </p:cNvCxnSpPr>
          <p:nvPr/>
        </p:nvCxnSpPr>
        <p:spPr>
          <a:xfrm rot="10800000">
            <a:off x="8050850" y="6619675"/>
            <a:ext cx="1601400" cy="189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30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7" name="Google Shape;2297;p304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Check features_names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['data', 'target', 'target_names', 'DESCR', </a:t>
            </a: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'feature_names'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print(iris.feature_names)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 -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['sepal length (cm)', 'sepal width (cm)', 'petal length (cm)', 'petal width (cm)']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0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3" name="Google Shape;2303;p305"/>
          <p:cNvSpPr txBox="1"/>
          <p:nvPr/>
        </p:nvSpPr>
        <p:spPr>
          <a:xfrm>
            <a:off x="507875" y="1709400"/>
            <a:ext cx="11988900" cy="3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Check target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['data', </a:t>
            </a: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'target'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'target_names', 'DESCR', 'feature_names']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print(iris.target)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 -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04" name="Google Shape;2304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88" y="5571708"/>
            <a:ext cx="9261525" cy="1282573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305"/>
          <p:cNvSpPr txBox="1"/>
          <p:nvPr/>
        </p:nvSpPr>
        <p:spPr>
          <a:xfrm>
            <a:off x="507825" y="7440900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There are 150 targets with 50 0s, 50 1s and 50 2s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does 0, 1 and 2 means here?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30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1" name="Google Shape;2311;p306"/>
          <p:cNvSpPr txBox="1"/>
          <p:nvPr/>
        </p:nvSpPr>
        <p:spPr>
          <a:xfrm>
            <a:off x="507875" y="1709400"/>
            <a:ext cx="11988900" cy="3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Check target_names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['data', 'target', </a:t>
            </a: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'target_names'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'DESCR', 'feature_names']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print(iris.target_names)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 -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2" name="Google Shape;2312;p306"/>
          <p:cNvSpPr txBox="1"/>
          <p:nvPr/>
        </p:nvSpPr>
        <p:spPr>
          <a:xfrm>
            <a:off x="3222750" y="7428400"/>
            <a:ext cx="7995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13" name="Google Shape;2313;p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613" y="5312400"/>
            <a:ext cx="8109675" cy="8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4" name="Google Shape;2314;p306"/>
          <p:cNvSpPr txBox="1"/>
          <p:nvPr/>
        </p:nvSpPr>
        <p:spPr>
          <a:xfrm>
            <a:off x="6102575" y="7428400"/>
            <a:ext cx="7995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5" name="Google Shape;2315;p306"/>
          <p:cNvSpPr txBox="1"/>
          <p:nvPr/>
        </p:nvSpPr>
        <p:spPr>
          <a:xfrm>
            <a:off x="9506425" y="7428400"/>
            <a:ext cx="7995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316" name="Google Shape;2316;p306"/>
          <p:cNvCxnSpPr>
            <a:stCxn id="2312" idx="0"/>
          </p:cNvCxnSpPr>
          <p:nvPr/>
        </p:nvCxnSpPr>
        <p:spPr>
          <a:xfrm rot="10800000" flipH="1">
            <a:off x="3622500" y="5949400"/>
            <a:ext cx="231900" cy="147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7" name="Google Shape;2317;p306"/>
          <p:cNvCxnSpPr>
            <a:stCxn id="2314" idx="0"/>
          </p:cNvCxnSpPr>
          <p:nvPr/>
        </p:nvCxnSpPr>
        <p:spPr>
          <a:xfrm rot="10800000">
            <a:off x="6234125" y="5882200"/>
            <a:ext cx="268200" cy="154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8" name="Google Shape;2318;p306"/>
          <p:cNvCxnSpPr>
            <a:stCxn id="2315" idx="0"/>
          </p:cNvCxnSpPr>
          <p:nvPr/>
        </p:nvCxnSpPr>
        <p:spPr>
          <a:xfrm rot="10800000">
            <a:off x="9083275" y="5932600"/>
            <a:ext cx="822900" cy="149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30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4" name="Google Shape;2324;p307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Now let’s build a classifier to detect the </a:t>
            </a:r>
            <a:r>
              <a:rPr lang="en" sz="48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Iris-Virginica</a:t>
            </a: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type based only on the petal width feature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0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0" name="Google Shape;2330;p308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Train a Logistic Regression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X = iris["data"][:, 3:]  # petal width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y = (iris["target"] == 2).astype(np.int)  # 1 if Iris-Virginica, else 0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sklearn.linear_model import LogisticRegression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log_reg = LogisticRegression(random_state=42)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log_reg.fit(X,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0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6" name="Google Shape;2336;p309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Now let’s look at the model’s estimated probabilities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For flowers with petal widths varying from 0 to 3 cm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X_new = np.linspace(0, 3, 1000).reshape(-1, 1)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y_proba = log_reg.predict_proba(X_new)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plt.plot(X_new, y_proba[:, 1], "g-", linewidth=2, label="Iris-Virginica")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plt.plot(X_new, y_proba[:, 0], "b--", linewidth=2, label="Not Iris-Virginica")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31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2" name="Google Shape;2342;p310"/>
          <p:cNvSpPr txBox="1"/>
          <p:nvPr/>
        </p:nvSpPr>
        <p:spPr>
          <a:xfrm>
            <a:off x="507875" y="1709400"/>
            <a:ext cx="1198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Output-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43" name="Google Shape;2343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5500"/>
            <a:ext cx="12699997" cy="44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310"/>
          <p:cNvSpPr txBox="1"/>
          <p:nvPr/>
        </p:nvSpPr>
        <p:spPr>
          <a:xfrm>
            <a:off x="508000" y="7104075"/>
            <a:ext cx="1198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Estimated probabilities and decision boundary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31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50" name="Google Shape;2350;p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2863"/>
            <a:ext cx="12699997" cy="44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311"/>
          <p:cNvSpPr txBox="1"/>
          <p:nvPr/>
        </p:nvSpPr>
        <p:spPr>
          <a:xfrm>
            <a:off x="508000" y="6433725"/>
            <a:ext cx="11988900" cy="2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petal width of Iris-Virginica flowers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Represented by triangles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Ranges from 1.4 cm to 2.5 cm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2" name="Google Shape;2352;p311"/>
          <p:cNvSpPr/>
          <p:nvPr/>
        </p:nvSpPr>
        <p:spPr>
          <a:xfrm>
            <a:off x="5932600" y="1541800"/>
            <a:ext cx="5044500" cy="10056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1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58" name="Google Shape;2358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2863"/>
            <a:ext cx="12699997" cy="44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312"/>
          <p:cNvSpPr txBox="1"/>
          <p:nvPr/>
        </p:nvSpPr>
        <p:spPr>
          <a:xfrm>
            <a:off x="508000" y="6433725"/>
            <a:ext cx="11988900" cy="2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Other Iris flowers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Represented by Squares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Have a smaller petal width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Ranging from 0.1 cm to 1.8 cm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0" name="Google Shape;2360;p312"/>
          <p:cNvSpPr/>
          <p:nvPr/>
        </p:nvSpPr>
        <p:spPr>
          <a:xfrm>
            <a:off x="1329175" y="4943825"/>
            <a:ext cx="6949500" cy="10056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Training Models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08000" y="2198475"/>
            <a:ext cx="11988900" cy="6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this session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will learn about internals of how models are trained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We’ll cover various algorithms of Gradient Descent like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Later we will learn different ways of regularizing linear models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Ridge Regression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Lasso Regression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Elastic Net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508000" y="1659125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General Equation of Linear Regression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Vector Form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Now we have our linear regression model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Char char="●"/>
            </a:pPr>
            <a:r>
              <a:rPr lang="en" sz="36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But How do we train it?</a:t>
            </a:r>
            <a:endParaRPr sz="36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25" y="3168950"/>
            <a:ext cx="6344341" cy="1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31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66" name="Google Shape;2366;p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2863"/>
            <a:ext cx="12699997" cy="44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313"/>
          <p:cNvSpPr txBox="1"/>
          <p:nvPr/>
        </p:nvSpPr>
        <p:spPr>
          <a:xfrm>
            <a:off x="508000" y="6433725"/>
            <a:ext cx="11988900" cy="2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Notice there is a bit of overlap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How does classifier predicts then?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8" name="Google Shape;2368;p313"/>
          <p:cNvSpPr/>
          <p:nvPr/>
        </p:nvSpPr>
        <p:spPr>
          <a:xfrm>
            <a:off x="6385100" y="1675875"/>
            <a:ext cx="1893600" cy="42735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31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74" name="Google Shape;2374;p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2863"/>
            <a:ext cx="12699997" cy="44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2375" name="Google Shape;2375;p314"/>
          <p:cNvSpPr txBox="1"/>
          <p:nvPr/>
        </p:nvSpPr>
        <p:spPr>
          <a:xfrm>
            <a:off x="508000" y="6433725"/>
            <a:ext cx="11988900" cy="2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Above about 2 cm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classifier is highly confident that the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Flower is an Iris-Virginica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it outputs a high probability to that class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6" name="Google Shape;2376;p314"/>
          <p:cNvSpPr/>
          <p:nvPr/>
        </p:nvSpPr>
        <p:spPr>
          <a:xfrm rot="5400000">
            <a:off x="9753575" y="653550"/>
            <a:ext cx="1893600" cy="39384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7" name="Google Shape;2377;p314"/>
          <p:cNvCxnSpPr/>
          <p:nvPr/>
        </p:nvCxnSpPr>
        <p:spPr>
          <a:xfrm rot="10800000" flipH="1">
            <a:off x="1106075" y="2413150"/>
            <a:ext cx="8731200" cy="504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1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83" name="Google Shape;2383;p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2863"/>
            <a:ext cx="12699997" cy="44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315"/>
          <p:cNvSpPr txBox="1"/>
          <p:nvPr/>
        </p:nvSpPr>
        <p:spPr>
          <a:xfrm>
            <a:off x="508000" y="6433725"/>
            <a:ext cx="11988900" cy="2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While below 1(one) cm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classifier is highly confident that the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Flower is not an Iris-Virginica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 it outputs a high probability for the “Not Iris-Virginica” class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5" name="Google Shape;2385;p315"/>
          <p:cNvSpPr/>
          <p:nvPr/>
        </p:nvSpPr>
        <p:spPr>
          <a:xfrm rot="5400000">
            <a:off x="306850" y="1826750"/>
            <a:ext cx="4603500" cy="42012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6" name="Google Shape;2386;p315"/>
          <p:cNvCxnSpPr/>
          <p:nvPr/>
        </p:nvCxnSpPr>
        <p:spPr>
          <a:xfrm rot="10800000" flipH="1">
            <a:off x="1055800" y="2396350"/>
            <a:ext cx="3423900" cy="67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31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92" name="Google Shape;2392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2863"/>
            <a:ext cx="12699997" cy="44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316"/>
          <p:cNvSpPr txBox="1"/>
          <p:nvPr/>
        </p:nvSpPr>
        <p:spPr>
          <a:xfrm>
            <a:off x="508000" y="6433725"/>
            <a:ext cx="11988900" cy="2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There is a decision boundary at around 1.6 cm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Where both probabilities are equal to 50%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4" name="Google Shape;2394;p316"/>
          <p:cNvSpPr/>
          <p:nvPr/>
        </p:nvSpPr>
        <p:spPr>
          <a:xfrm rot="5400000">
            <a:off x="5275200" y="3456075"/>
            <a:ext cx="4063200" cy="5028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5" name="Google Shape;2395;p316"/>
          <p:cNvCxnSpPr/>
          <p:nvPr/>
        </p:nvCxnSpPr>
        <p:spPr>
          <a:xfrm rot="10800000" flipH="1">
            <a:off x="1055800" y="3673875"/>
            <a:ext cx="6234300" cy="67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31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01" name="Google Shape;2401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2863"/>
            <a:ext cx="12699997" cy="44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317"/>
          <p:cNvSpPr txBox="1"/>
          <p:nvPr/>
        </p:nvSpPr>
        <p:spPr>
          <a:xfrm>
            <a:off x="508000" y="6433725"/>
            <a:ext cx="11988900" cy="2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the petal width is higher than 1.6 cm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classifier will predict that the flower is an Iris-Virginica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Or else it will predict that it is not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3" name="Google Shape;2403;p317"/>
          <p:cNvSpPr/>
          <p:nvPr/>
        </p:nvSpPr>
        <p:spPr>
          <a:xfrm rot="5400000">
            <a:off x="5275200" y="3456075"/>
            <a:ext cx="4063200" cy="5028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4" name="Google Shape;2404;p317"/>
          <p:cNvCxnSpPr/>
          <p:nvPr/>
        </p:nvCxnSpPr>
        <p:spPr>
          <a:xfrm rot="10800000" flipH="1">
            <a:off x="1055800" y="3673875"/>
            <a:ext cx="6234300" cy="67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31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0" name="Google Shape;2410;p318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check the predictions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log_reg.predict([[1.7], [1.5]])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Output-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array([1, 0])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31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6" name="Google Shape;2416;p319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Now let’s build a classifier to detect the Iris-Virginica type based on petal width and length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32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2" name="Google Shape;2422;p320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Now the the Logistic Regression classifier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Estimates the probability that a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New flower is an Iris-Virginica based 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Petal width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Petal length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Check out the code in Jupyter notebook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32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8" name="Google Shape;2428;p321"/>
          <p:cNvSpPr txBox="1"/>
          <p:nvPr/>
        </p:nvSpPr>
        <p:spPr>
          <a:xfrm>
            <a:off x="507950" y="6683850"/>
            <a:ext cx="119889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Linear decision boundary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29" name="Google Shape;2429;p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75" y="1524450"/>
            <a:ext cx="11658850" cy="50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32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5" name="Google Shape;2435;p322"/>
          <p:cNvSpPr txBox="1"/>
          <p:nvPr/>
        </p:nvSpPr>
        <p:spPr>
          <a:xfrm>
            <a:off x="507950" y="6552675"/>
            <a:ext cx="11988900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dashed line represents the points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Where the model estimates a 50% probability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the model’s decision boundary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6" name="Google Shape;2436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75" y="1524450"/>
            <a:ext cx="11658850" cy="50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508000" y="2104000"/>
            <a:ext cx="11988900" cy="7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Do We Train the Model?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Training a model means setting its parameters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 that the model best fits the training set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this purpose, we first need a measure of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well (or poorly) the model fits the training data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As we have seen in end-to-end project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Common performance measure of regression model is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RMSE - Root Mean Square Error or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■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 - Mean Squared Error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32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2" name="Google Shape;2442;p323"/>
          <p:cNvSpPr txBox="1"/>
          <p:nvPr/>
        </p:nvSpPr>
        <p:spPr>
          <a:xfrm>
            <a:off x="507950" y="6552675"/>
            <a:ext cx="11988900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Each parallel line represents the points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Where the model outputs a specific probability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from 15% (bottom left) to 90% (top right)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43" name="Google Shape;2443;p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75" y="1524450"/>
            <a:ext cx="11658850" cy="50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32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9" name="Google Shape;2449;p324"/>
          <p:cNvSpPr txBox="1"/>
          <p:nvPr/>
        </p:nvSpPr>
        <p:spPr>
          <a:xfrm>
            <a:off x="507950" y="6552675"/>
            <a:ext cx="11988900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All the flowers beyond the top-right line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Have an over 90% chance of being Iris-Virginica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50" name="Google Shape;2450;p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75" y="1524450"/>
            <a:ext cx="11658850" cy="50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32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6" name="Google Shape;2456;p325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Like linear models, Logistic Regression models can be regularized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Using L1 or L2 penalties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Scikit-Learn adds an L2 penalty by default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2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sz="5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2" name="Google Shape;2462;p326"/>
          <p:cNvSpPr txBox="1"/>
          <p:nvPr/>
        </p:nvSpPr>
        <p:spPr>
          <a:xfrm>
            <a:off x="507875" y="1709400"/>
            <a:ext cx="11988900" cy="7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32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8" name="Google Shape;2468;p327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Logistic Regression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Can be generalized to support multiple classes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Without having to train and combine multiple binary classifiers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called Softmax Regression or Multinomial Logistic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do a quick hands-on on Softmax Regression before going into theory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32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4" name="Google Shape;2474;p328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classify the iris flowers into all three classes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# Softmax Regression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X = iris["data"][:, (2, 3)]  # petal length, petal width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y = iris["target"]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softmax_reg = LogisticRegression(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multi_class="multinomial",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solver="lbfgs", 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C=10, 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random_state=42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softmax_reg.fit(X, y)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32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0" name="Google Shape;2480;p329"/>
          <p:cNvSpPr txBox="1"/>
          <p:nvPr/>
        </p:nvSpPr>
        <p:spPr>
          <a:xfrm>
            <a:off x="507875" y="1709400"/>
            <a:ext cx="11988900" cy="27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lbfgs -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Broyden–Fletcher–Goldfarb–Shanno (BFGS) algorithm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Is an iterative method for solving unconstrained nonlinear optimization problems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 - Hyperparameter for regularizing L2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33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6" name="Google Shape;2486;p330"/>
          <p:cNvSpPr txBox="1"/>
          <p:nvPr/>
        </p:nvSpPr>
        <p:spPr>
          <a:xfrm>
            <a:off x="507875" y="1709400"/>
            <a:ext cx="11988900" cy="7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Predict the type of iris having 5 cm long and 2 cm wide petal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softmax_reg.predict([[5, 2]])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 -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array([2])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# Iris-Virginica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33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2" name="Google Shape;2492;p331"/>
          <p:cNvSpPr txBox="1"/>
          <p:nvPr/>
        </p:nvSpPr>
        <p:spPr>
          <a:xfrm>
            <a:off x="507875" y="1709400"/>
            <a:ext cx="11988900" cy="3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Predict the probability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softmax_reg.predict_proba([[5, 2]])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Output -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array([[6.33134077e-07, 5.75276067e-02, 9.42471760e-01]])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3" name="Google Shape;2493;p331"/>
          <p:cNvSpPr txBox="1"/>
          <p:nvPr/>
        </p:nvSpPr>
        <p:spPr>
          <a:xfrm>
            <a:off x="6938125" y="6670000"/>
            <a:ext cx="43908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Iris-Virginica (class 2) with 94.2% probability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4" name="Google Shape;2494;p331"/>
          <p:cNvSpPr txBox="1"/>
          <p:nvPr/>
        </p:nvSpPr>
        <p:spPr>
          <a:xfrm>
            <a:off x="1241700" y="6670000"/>
            <a:ext cx="43908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Iris- Versicolor with 5.8% probability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495" name="Google Shape;2495;p331"/>
          <p:cNvCxnSpPr>
            <a:stCxn id="2494" idx="0"/>
          </p:cNvCxnSpPr>
          <p:nvPr/>
        </p:nvCxnSpPr>
        <p:spPr>
          <a:xfrm rot="10800000" flipH="1">
            <a:off x="3437100" y="5262100"/>
            <a:ext cx="1858800" cy="140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6" name="Google Shape;2496;p331"/>
          <p:cNvCxnSpPr>
            <a:stCxn id="2493" idx="0"/>
          </p:cNvCxnSpPr>
          <p:nvPr/>
        </p:nvCxnSpPr>
        <p:spPr>
          <a:xfrm rot="10800000">
            <a:off x="8228425" y="5212000"/>
            <a:ext cx="905100" cy="1458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3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Regression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2" name="Google Shape;2502;p332"/>
          <p:cNvSpPr txBox="1"/>
          <p:nvPr/>
        </p:nvSpPr>
        <p:spPr>
          <a:xfrm>
            <a:off x="507875" y="1709400"/>
            <a:ext cx="119889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Softmax Regression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Given an instance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model first computes a score s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(x) for each class k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applies the softmax function (Discussed in next slide) to the scores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03" name="Google Shape;2503;p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588" y="5346050"/>
            <a:ext cx="5645475" cy="13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332"/>
          <p:cNvSpPr txBox="1"/>
          <p:nvPr/>
        </p:nvSpPr>
        <p:spPr>
          <a:xfrm>
            <a:off x="3888100" y="6933450"/>
            <a:ext cx="52287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score for class k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5" name="Google Shape;2505;p332"/>
          <p:cNvSpPr txBox="1"/>
          <p:nvPr/>
        </p:nvSpPr>
        <p:spPr>
          <a:xfrm>
            <a:off x="508000" y="7792825"/>
            <a:ext cx="119889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Each class has its own parameter vector 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p45"/>
          <p:cNvSpPr/>
          <p:nvPr/>
        </p:nvSpPr>
        <p:spPr>
          <a:xfrm>
            <a:off x="508000" y="2027800"/>
            <a:ext cx="11988900" cy="7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Do We Train the Model?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We’ll use MSE - Mean Square Error for training the model in this session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3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Decision Boundaries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11" name="Google Shape;2511;p333"/>
          <p:cNvPicPr preferRelativeResize="0"/>
          <p:nvPr/>
        </p:nvPicPr>
        <p:blipFill rotWithShape="1">
          <a:blip r:embed="rId3">
            <a:alphaModFix/>
          </a:blip>
          <a:srcRect t="3742" b="-5720"/>
          <a:stretch/>
        </p:blipFill>
        <p:spPr>
          <a:xfrm>
            <a:off x="1940025" y="1800400"/>
            <a:ext cx="9124825" cy="6592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2" name="Google Shape;2512;p333"/>
          <p:cNvSpPr txBox="1"/>
          <p:nvPr/>
        </p:nvSpPr>
        <p:spPr>
          <a:xfrm>
            <a:off x="5019250" y="8292525"/>
            <a:ext cx="29664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IRIS Dataset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3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8" name="Google Shape;2518;p334"/>
          <p:cNvSpPr txBox="1"/>
          <p:nvPr/>
        </p:nvSpPr>
        <p:spPr>
          <a:xfrm>
            <a:off x="507950" y="4809775"/>
            <a:ext cx="119889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Once we have score of every class for the instance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we can estimate the probability p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  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using softmax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- probability that the instance belongs to class k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computes the exponential of every score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normalizes them (dividing by the sum of all the exponentials)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19" name="Google Shape;2519;p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754" y="2567638"/>
            <a:ext cx="9969400" cy="21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334"/>
          <p:cNvSpPr txBox="1"/>
          <p:nvPr/>
        </p:nvSpPr>
        <p:spPr>
          <a:xfrm>
            <a:off x="502775" y="1793200"/>
            <a:ext cx="119889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3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6" name="Google Shape;2526;p335"/>
          <p:cNvSpPr txBox="1"/>
          <p:nvPr/>
        </p:nvSpPr>
        <p:spPr>
          <a:xfrm>
            <a:off x="507950" y="4809775"/>
            <a:ext cx="119889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 is the number of classes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s(x) is a vector containing the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Scores of each class for the instance x.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σ(s(x))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is the estimated probability that the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Instance x belongs to class k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Given the scores of each class for that instance.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27" name="Google Shape;2527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754" y="2567638"/>
            <a:ext cx="9969400" cy="21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335"/>
          <p:cNvSpPr txBox="1"/>
          <p:nvPr/>
        </p:nvSpPr>
        <p:spPr>
          <a:xfrm>
            <a:off x="502775" y="1793200"/>
            <a:ext cx="119889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3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4" name="Google Shape;2534;p336"/>
          <p:cNvSpPr txBox="1"/>
          <p:nvPr/>
        </p:nvSpPr>
        <p:spPr>
          <a:xfrm>
            <a:off x="507950" y="1809950"/>
            <a:ext cx="11988900" cy="7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Calculates the probabilities of each target class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Over all possible target classes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returns the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Probabilities of each class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target class will have the high probability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33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0" name="Google Shape;2540;p337"/>
          <p:cNvSpPr txBox="1"/>
          <p:nvPr/>
        </p:nvSpPr>
        <p:spPr>
          <a:xfrm>
            <a:off x="507950" y="1809950"/>
            <a:ext cx="11988900" cy="7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 Properties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calculated probabilities will be in the range of 0 to 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sum of all the probabilities is equals to 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33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  <a:endParaRPr sz="4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6" name="Google Shape;2546;p338"/>
          <p:cNvSpPr txBox="1"/>
          <p:nvPr/>
        </p:nvSpPr>
        <p:spPr>
          <a:xfrm>
            <a:off x="507950" y="1809950"/>
            <a:ext cx="11988900" cy="7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Softmax Function Usages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Used in multiple classification logistic regression model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building neural networks softmax functions used in different layers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34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8" name="Google Shape;2558;p340"/>
          <p:cNvSpPr/>
          <p:nvPr/>
        </p:nvSpPr>
        <p:spPr>
          <a:xfrm>
            <a:off x="508000" y="1919325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Normal vs Uniform Distribution Example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59" name="Google Shape;2559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635" y="3787500"/>
            <a:ext cx="6129524" cy="3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340"/>
          <p:cNvSpPr txBox="1"/>
          <p:nvPr/>
        </p:nvSpPr>
        <p:spPr>
          <a:xfrm>
            <a:off x="508000" y="8202350"/>
            <a:ext cx="81951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Uniform distribution over the range of [-5, 5]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561" name="Google Shape;2561;p340"/>
          <p:cNvCxnSpPr/>
          <p:nvPr/>
        </p:nvCxnSpPr>
        <p:spPr>
          <a:xfrm rot="10800000" flipH="1">
            <a:off x="1709400" y="6535800"/>
            <a:ext cx="2480400" cy="1759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2" name="Google Shape;2562;p340"/>
          <p:cNvSpPr txBox="1"/>
          <p:nvPr/>
        </p:nvSpPr>
        <p:spPr>
          <a:xfrm>
            <a:off x="10399900" y="4633800"/>
            <a:ext cx="20970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Normal distribution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563" name="Google Shape;2563;p340"/>
          <p:cNvCxnSpPr>
            <a:stCxn id="2562" idx="1"/>
          </p:cNvCxnSpPr>
          <p:nvPr/>
        </p:nvCxnSpPr>
        <p:spPr>
          <a:xfrm rot="10800000">
            <a:off x="7156000" y="4927050"/>
            <a:ext cx="3243900" cy="24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508000" y="2027800"/>
            <a:ext cx="11988900" cy="7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Do We Train the Model?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We’ll use MSE - Mean Square Error for training the model in this session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 MSE?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508000" y="2027800"/>
            <a:ext cx="11988900" cy="7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Do We Train the Model?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is simpler to minimize MSE than RMSE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Function which minimizes MSE also minimizes its square root so it doesn't matter to use MSE or RMSE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48"/>
          <p:cNvSpPr/>
          <p:nvPr/>
        </p:nvSpPr>
        <p:spPr>
          <a:xfrm>
            <a:off x="508000" y="2027800"/>
            <a:ext cx="11988900" cy="7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have a quick recap of MSE</a:t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508000" y="2198475"/>
            <a:ext cx="11988900" cy="6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Select a Performance Measure - Mean Square Error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say we want to predict house value based on house area in square feet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will use univariate linear regression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Since there is only one feature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house area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41" name="Google Shape;341;p50"/>
          <p:cNvCxnSpPr/>
          <p:nvPr/>
        </p:nvCxnSpPr>
        <p:spPr>
          <a:xfrm rot="10800000" flipH="1">
            <a:off x="1552900" y="7485425"/>
            <a:ext cx="9317400" cy="3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50"/>
          <p:cNvCxnSpPr/>
          <p:nvPr/>
        </p:nvCxnSpPr>
        <p:spPr>
          <a:xfrm rot="10800000" flipH="1">
            <a:off x="1552900" y="3001050"/>
            <a:ext cx="17700" cy="450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p50"/>
          <p:cNvSpPr/>
          <p:nvPr/>
        </p:nvSpPr>
        <p:spPr>
          <a:xfrm>
            <a:off x="3502350" y="53390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0"/>
          <p:cNvSpPr/>
          <p:nvPr/>
        </p:nvSpPr>
        <p:spPr>
          <a:xfrm>
            <a:off x="5766600" y="471920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0"/>
          <p:cNvSpPr/>
          <p:nvPr/>
        </p:nvSpPr>
        <p:spPr>
          <a:xfrm>
            <a:off x="7187625" y="408295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0"/>
          <p:cNvSpPr/>
          <p:nvPr/>
        </p:nvSpPr>
        <p:spPr>
          <a:xfrm>
            <a:off x="5014750" y="62463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0"/>
          <p:cNvSpPr/>
          <p:nvPr/>
        </p:nvSpPr>
        <p:spPr>
          <a:xfrm>
            <a:off x="8569575" y="499267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0"/>
          <p:cNvSpPr txBox="1"/>
          <p:nvPr/>
        </p:nvSpPr>
        <p:spPr>
          <a:xfrm rot="-5400000">
            <a:off x="-1478750" y="5243225"/>
            <a:ext cx="39261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Value (In $)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4539350" y="7886200"/>
            <a:ext cx="4516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Area (In Sq ft)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0" name="Google Shape;350;p50"/>
          <p:cNvSpPr txBox="1"/>
          <p:nvPr/>
        </p:nvSpPr>
        <p:spPr>
          <a:xfrm>
            <a:off x="508000" y="1905975"/>
            <a:ext cx="8221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Value vs House Area - Actual Data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56" name="Google Shape;356;p51"/>
          <p:cNvCxnSpPr/>
          <p:nvPr/>
        </p:nvCxnSpPr>
        <p:spPr>
          <a:xfrm rot="10800000" flipH="1">
            <a:off x="1552900" y="7485425"/>
            <a:ext cx="9317400" cy="3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51"/>
          <p:cNvCxnSpPr/>
          <p:nvPr/>
        </p:nvCxnSpPr>
        <p:spPr>
          <a:xfrm rot="10800000" flipH="1">
            <a:off x="1552900" y="3001050"/>
            <a:ext cx="17700" cy="450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51"/>
          <p:cNvCxnSpPr/>
          <p:nvPr/>
        </p:nvCxnSpPr>
        <p:spPr>
          <a:xfrm rot="10800000" flipH="1">
            <a:off x="2652150" y="4082950"/>
            <a:ext cx="6403500" cy="261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51"/>
          <p:cNvSpPr/>
          <p:nvPr/>
        </p:nvSpPr>
        <p:spPr>
          <a:xfrm>
            <a:off x="3502350" y="53390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1"/>
          <p:cNvSpPr/>
          <p:nvPr/>
        </p:nvSpPr>
        <p:spPr>
          <a:xfrm>
            <a:off x="5766600" y="471920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1"/>
          <p:cNvSpPr/>
          <p:nvPr/>
        </p:nvSpPr>
        <p:spPr>
          <a:xfrm>
            <a:off x="7187625" y="408295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1"/>
          <p:cNvSpPr/>
          <p:nvPr/>
        </p:nvSpPr>
        <p:spPr>
          <a:xfrm>
            <a:off x="5014750" y="62463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1"/>
          <p:cNvSpPr/>
          <p:nvPr/>
        </p:nvSpPr>
        <p:spPr>
          <a:xfrm>
            <a:off x="8569575" y="499267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1"/>
          <p:cNvSpPr txBox="1"/>
          <p:nvPr/>
        </p:nvSpPr>
        <p:spPr>
          <a:xfrm>
            <a:off x="508000" y="1923425"/>
            <a:ext cx="76287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Fit a Line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4868200" y="2582663"/>
            <a:ext cx="76287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Value = W0 + W1 * House Area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 rot="-5400000">
            <a:off x="-1478750" y="5243225"/>
            <a:ext cx="39261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Value (In $)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7" name="Google Shape;367;p51"/>
          <p:cNvSpPr txBox="1"/>
          <p:nvPr/>
        </p:nvSpPr>
        <p:spPr>
          <a:xfrm>
            <a:off x="4539350" y="7886200"/>
            <a:ext cx="4516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Area (In Sq ft)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73" name="Google Shape;373;p52"/>
          <p:cNvCxnSpPr/>
          <p:nvPr/>
        </p:nvCxnSpPr>
        <p:spPr>
          <a:xfrm rot="10800000" flipH="1">
            <a:off x="1552900" y="7485425"/>
            <a:ext cx="9317400" cy="3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52"/>
          <p:cNvCxnSpPr/>
          <p:nvPr/>
        </p:nvCxnSpPr>
        <p:spPr>
          <a:xfrm rot="10800000" flipH="1">
            <a:off x="1552900" y="3001050"/>
            <a:ext cx="17700" cy="450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52"/>
          <p:cNvCxnSpPr/>
          <p:nvPr/>
        </p:nvCxnSpPr>
        <p:spPr>
          <a:xfrm rot="10800000" flipH="1">
            <a:off x="2652150" y="4082950"/>
            <a:ext cx="6403500" cy="261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52"/>
          <p:cNvSpPr/>
          <p:nvPr/>
        </p:nvSpPr>
        <p:spPr>
          <a:xfrm>
            <a:off x="3502350" y="53390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2"/>
          <p:cNvSpPr/>
          <p:nvPr/>
        </p:nvSpPr>
        <p:spPr>
          <a:xfrm>
            <a:off x="5766600" y="471920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2"/>
          <p:cNvSpPr/>
          <p:nvPr/>
        </p:nvSpPr>
        <p:spPr>
          <a:xfrm>
            <a:off x="7187625" y="408295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/>
          <p:nvPr/>
        </p:nvSpPr>
        <p:spPr>
          <a:xfrm>
            <a:off x="5014750" y="62463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2"/>
          <p:cNvSpPr/>
          <p:nvPr/>
        </p:nvSpPr>
        <p:spPr>
          <a:xfrm>
            <a:off x="8569575" y="499267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52"/>
          <p:cNvCxnSpPr>
            <a:stCxn id="376" idx="4"/>
          </p:cNvCxnSpPr>
          <p:nvPr/>
        </p:nvCxnSpPr>
        <p:spPr>
          <a:xfrm>
            <a:off x="3589650" y="5478825"/>
            <a:ext cx="4800" cy="819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52"/>
          <p:cNvCxnSpPr>
            <a:stCxn id="379" idx="0"/>
          </p:cNvCxnSpPr>
          <p:nvPr/>
        </p:nvCxnSpPr>
        <p:spPr>
          <a:xfrm rot="10800000">
            <a:off x="5077450" y="5740525"/>
            <a:ext cx="24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52"/>
          <p:cNvCxnSpPr/>
          <p:nvPr/>
        </p:nvCxnSpPr>
        <p:spPr>
          <a:xfrm>
            <a:off x="5853900" y="4859000"/>
            <a:ext cx="26100" cy="53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52"/>
          <p:cNvCxnSpPr>
            <a:stCxn id="378" idx="4"/>
          </p:cNvCxnSpPr>
          <p:nvPr/>
        </p:nvCxnSpPr>
        <p:spPr>
          <a:xfrm>
            <a:off x="7274925" y="4222750"/>
            <a:ext cx="36000" cy="61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52"/>
          <p:cNvCxnSpPr>
            <a:stCxn id="380" idx="0"/>
          </p:cNvCxnSpPr>
          <p:nvPr/>
        </p:nvCxnSpPr>
        <p:spPr>
          <a:xfrm rot="10800000">
            <a:off x="8636775" y="4309575"/>
            <a:ext cx="20100" cy="68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52"/>
          <p:cNvSpPr txBox="1"/>
          <p:nvPr/>
        </p:nvSpPr>
        <p:spPr>
          <a:xfrm>
            <a:off x="1029450" y="4815725"/>
            <a:ext cx="100503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7" name="Google Shape;387;p52"/>
          <p:cNvCxnSpPr/>
          <p:nvPr/>
        </p:nvCxnSpPr>
        <p:spPr>
          <a:xfrm flipH="1">
            <a:off x="1622550" y="6333725"/>
            <a:ext cx="1902000" cy="17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52"/>
          <p:cNvCxnSpPr/>
          <p:nvPr/>
        </p:nvCxnSpPr>
        <p:spPr>
          <a:xfrm rot="10800000">
            <a:off x="1587700" y="5426425"/>
            <a:ext cx="191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89" name="Google Shape;389;p52"/>
          <p:cNvSpPr txBox="1"/>
          <p:nvPr/>
        </p:nvSpPr>
        <p:spPr>
          <a:xfrm>
            <a:off x="937938" y="60633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 b="1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0" name="Google Shape;390;p52"/>
          <p:cNvSpPr txBox="1"/>
          <p:nvPr/>
        </p:nvSpPr>
        <p:spPr>
          <a:xfrm>
            <a:off x="937953" y="4999050"/>
            <a:ext cx="889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1" name="Google Shape;391;p52"/>
          <p:cNvSpPr txBox="1"/>
          <p:nvPr/>
        </p:nvSpPr>
        <p:spPr>
          <a:xfrm>
            <a:off x="3238650" y="46588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4748650" y="650127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6921525" y="343737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5513550" y="4082950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8293425" y="53390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6700150" y="1731500"/>
            <a:ext cx="5796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 - Actual Value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     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 b="1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- Predicted Value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7" name="Google Shape;397;p52"/>
          <p:cNvSpPr txBox="1"/>
          <p:nvPr/>
        </p:nvSpPr>
        <p:spPr>
          <a:xfrm rot="-5400000">
            <a:off x="-1478750" y="5243225"/>
            <a:ext cx="39261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Value (In $)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4539350" y="7886200"/>
            <a:ext cx="4516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Area (In Sq ft)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9" name="Google Shape;399;p52"/>
          <p:cNvSpPr txBox="1"/>
          <p:nvPr/>
        </p:nvSpPr>
        <p:spPr>
          <a:xfrm>
            <a:off x="508000" y="1923425"/>
            <a:ext cx="76287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Fit a Line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Training Models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508000" y="2198475"/>
            <a:ext cx="11988900" cy="6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Then we will learn about logistic regression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Most of the topics discussed in this chapter will also be essential in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Understanding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Building and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Training neural networks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05" name="Google Shape;405;p53"/>
          <p:cNvCxnSpPr/>
          <p:nvPr/>
        </p:nvCxnSpPr>
        <p:spPr>
          <a:xfrm rot="10800000" flipH="1">
            <a:off x="1552900" y="7485425"/>
            <a:ext cx="9317400" cy="3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53"/>
          <p:cNvCxnSpPr/>
          <p:nvPr/>
        </p:nvCxnSpPr>
        <p:spPr>
          <a:xfrm rot="10800000" flipH="1">
            <a:off x="1552900" y="3001050"/>
            <a:ext cx="17700" cy="450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53"/>
          <p:cNvCxnSpPr/>
          <p:nvPr/>
        </p:nvCxnSpPr>
        <p:spPr>
          <a:xfrm rot="10800000" flipH="1">
            <a:off x="2652150" y="4082950"/>
            <a:ext cx="6403500" cy="261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53"/>
          <p:cNvSpPr/>
          <p:nvPr/>
        </p:nvSpPr>
        <p:spPr>
          <a:xfrm>
            <a:off x="3502350" y="53390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3"/>
          <p:cNvSpPr/>
          <p:nvPr/>
        </p:nvSpPr>
        <p:spPr>
          <a:xfrm>
            <a:off x="5766600" y="471920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3"/>
          <p:cNvSpPr/>
          <p:nvPr/>
        </p:nvSpPr>
        <p:spPr>
          <a:xfrm>
            <a:off x="7187625" y="408295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3"/>
          <p:cNvSpPr/>
          <p:nvPr/>
        </p:nvSpPr>
        <p:spPr>
          <a:xfrm>
            <a:off x="5014750" y="62463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3"/>
          <p:cNvSpPr/>
          <p:nvPr/>
        </p:nvSpPr>
        <p:spPr>
          <a:xfrm>
            <a:off x="8569575" y="499267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3" name="Google Shape;413;p53"/>
          <p:cNvCxnSpPr>
            <a:stCxn id="408" idx="4"/>
          </p:cNvCxnSpPr>
          <p:nvPr/>
        </p:nvCxnSpPr>
        <p:spPr>
          <a:xfrm>
            <a:off x="3589650" y="5478825"/>
            <a:ext cx="4800" cy="819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53"/>
          <p:cNvCxnSpPr>
            <a:stCxn id="411" idx="0"/>
          </p:cNvCxnSpPr>
          <p:nvPr/>
        </p:nvCxnSpPr>
        <p:spPr>
          <a:xfrm rot="10800000">
            <a:off x="5077450" y="5740525"/>
            <a:ext cx="24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53"/>
          <p:cNvCxnSpPr/>
          <p:nvPr/>
        </p:nvCxnSpPr>
        <p:spPr>
          <a:xfrm>
            <a:off x="5853900" y="4859000"/>
            <a:ext cx="26100" cy="53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53"/>
          <p:cNvCxnSpPr>
            <a:stCxn id="410" idx="4"/>
          </p:cNvCxnSpPr>
          <p:nvPr/>
        </p:nvCxnSpPr>
        <p:spPr>
          <a:xfrm>
            <a:off x="7274925" y="4222750"/>
            <a:ext cx="36000" cy="61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53"/>
          <p:cNvCxnSpPr>
            <a:stCxn id="412" idx="0"/>
          </p:cNvCxnSpPr>
          <p:nvPr/>
        </p:nvCxnSpPr>
        <p:spPr>
          <a:xfrm rot="10800000">
            <a:off x="8636775" y="4309575"/>
            <a:ext cx="20100" cy="68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53"/>
          <p:cNvSpPr txBox="1"/>
          <p:nvPr/>
        </p:nvSpPr>
        <p:spPr>
          <a:xfrm>
            <a:off x="1029450" y="4815725"/>
            <a:ext cx="100503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9" name="Google Shape;419;p53"/>
          <p:cNvCxnSpPr/>
          <p:nvPr/>
        </p:nvCxnSpPr>
        <p:spPr>
          <a:xfrm flipH="1">
            <a:off x="1622550" y="6333725"/>
            <a:ext cx="1902000" cy="17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53"/>
          <p:cNvCxnSpPr/>
          <p:nvPr/>
        </p:nvCxnSpPr>
        <p:spPr>
          <a:xfrm rot="10800000">
            <a:off x="1587700" y="5426425"/>
            <a:ext cx="191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21" name="Google Shape;421;p53"/>
          <p:cNvSpPr txBox="1"/>
          <p:nvPr/>
        </p:nvSpPr>
        <p:spPr>
          <a:xfrm>
            <a:off x="937953" y="4999050"/>
            <a:ext cx="889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3238650" y="46588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4748650" y="650127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>
            <a:off x="6921525" y="343737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5513550" y="4082950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6" name="Google Shape;426;p53"/>
          <p:cNvSpPr txBox="1"/>
          <p:nvPr/>
        </p:nvSpPr>
        <p:spPr>
          <a:xfrm>
            <a:off x="8293425" y="53390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7" name="Google Shape;427;p53"/>
          <p:cNvSpPr txBox="1"/>
          <p:nvPr/>
        </p:nvSpPr>
        <p:spPr>
          <a:xfrm>
            <a:off x="507950" y="1731500"/>
            <a:ext cx="96819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Error in Prediction </a:t>
            </a:r>
            <a:endParaRPr sz="48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8" name="Google Shape;4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825" y="1731500"/>
            <a:ext cx="2552212" cy="1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3"/>
          <p:cNvSpPr txBox="1"/>
          <p:nvPr/>
        </p:nvSpPr>
        <p:spPr>
          <a:xfrm rot="-5400000">
            <a:off x="-1478750" y="5243225"/>
            <a:ext cx="39261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Value (In $)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0" name="Google Shape;430;p53"/>
          <p:cNvSpPr txBox="1"/>
          <p:nvPr/>
        </p:nvSpPr>
        <p:spPr>
          <a:xfrm>
            <a:off x="4539350" y="7886200"/>
            <a:ext cx="4516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Area (In Sq ft)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1" name="Google Shape;431;p53"/>
          <p:cNvSpPr txBox="1"/>
          <p:nvPr/>
        </p:nvSpPr>
        <p:spPr>
          <a:xfrm>
            <a:off x="937938" y="60633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 b="1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37" name="Google Shape;437;p54"/>
          <p:cNvCxnSpPr/>
          <p:nvPr/>
        </p:nvCxnSpPr>
        <p:spPr>
          <a:xfrm rot="10800000" flipH="1">
            <a:off x="1552900" y="7485425"/>
            <a:ext cx="9317400" cy="3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54"/>
          <p:cNvCxnSpPr/>
          <p:nvPr/>
        </p:nvCxnSpPr>
        <p:spPr>
          <a:xfrm rot="10800000" flipH="1">
            <a:off x="1552900" y="3001050"/>
            <a:ext cx="17700" cy="450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54"/>
          <p:cNvCxnSpPr/>
          <p:nvPr/>
        </p:nvCxnSpPr>
        <p:spPr>
          <a:xfrm rot="10800000" flipH="1">
            <a:off x="2652150" y="4082950"/>
            <a:ext cx="6403500" cy="261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4"/>
          <p:cNvSpPr/>
          <p:nvPr/>
        </p:nvSpPr>
        <p:spPr>
          <a:xfrm>
            <a:off x="3502350" y="53390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4"/>
          <p:cNvSpPr/>
          <p:nvPr/>
        </p:nvSpPr>
        <p:spPr>
          <a:xfrm>
            <a:off x="5766600" y="471920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4"/>
          <p:cNvSpPr/>
          <p:nvPr/>
        </p:nvSpPr>
        <p:spPr>
          <a:xfrm>
            <a:off x="7187625" y="408295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4"/>
          <p:cNvSpPr/>
          <p:nvPr/>
        </p:nvSpPr>
        <p:spPr>
          <a:xfrm>
            <a:off x="5014750" y="62463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4"/>
          <p:cNvSpPr/>
          <p:nvPr/>
        </p:nvSpPr>
        <p:spPr>
          <a:xfrm>
            <a:off x="8569575" y="499267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5" name="Google Shape;445;p54"/>
          <p:cNvCxnSpPr>
            <a:stCxn id="440" idx="4"/>
          </p:cNvCxnSpPr>
          <p:nvPr/>
        </p:nvCxnSpPr>
        <p:spPr>
          <a:xfrm>
            <a:off x="3589650" y="5478825"/>
            <a:ext cx="4800" cy="819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54"/>
          <p:cNvCxnSpPr>
            <a:stCxn id="443" idx="0"/>
          </p:cNvCxnSpPr>
          <p:nvPr/>
        </p:nvCxnSpPr>
        <p:spPr>
          <a:xfrm rot="10800000">
            <a:off x="5077450" y="5740525"/>
            <a:ext cx="24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54"/>
          <p:cNvCxnSpPr/>
          <p:nvPr/>
        </p:nvCxnSpPr>
        <p:spPr>
          <a:xfrm>
            <a:off x="5853900" y="4859000"/>
            <a:ext cx="26100" cy="53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54"/>
          <p:cNvCxnSpPr>
            <a:stCxn id="442" idx="4"/>
          </p:cNvCxnSpPr>
          <p:nvPr/>
        </p:nvCxnSpPr>
        <p:spPr>
          <a:xfrm>
            <a:off x="7274925" y="4222750"/>
            <a:ext cx="36000" cy="61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4"/>
          <p:cNvCxnSpPr>
            <a:stCxn id="444" idx="0"/>
          </p:cNvCxnSpPr>
          <p:nvPr/>
        </p:nvCxnSpPr>
        <p:spPr>
          <a:xfrm rot="10800000">
            <a:off x="8636775" y="4309575"/>
            <a:ext cx="20100" cy="68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54"/>
          <p:cNvSpPr txBox="1"/>
          <p:nvPr/>
        </p:nvSpPr>
        <p:spPr>
          <a:xfrm>
            <a:off x="1029450" y="4815725"/>
            <a:ext cx="100503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1" name="Google Shape;451;p54"/>
          <p:cNvCxnSpPr/>
          <p:nvPr/>
        </p:nvCxnSpPr>
        <p:spPr>
          <a:xfrm flipH="1">
            <a:off x="1622550" y="6333725"/>
            <a:ext cx="1902000" cy="17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54"/>
          <p:cNvCxnSpPr/>
          <p:nvPr/>
        </p:nvCxnSpPr>
        <p:spPr>
          <a:xfrm rot="10800000">
            <a:off x="1587700" y="5426425"/>
            <a:ext cx="191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3" name="Google Shape;453;p54"/>
          <p:cNvSpPr txBox="1"/>
          <p:nvPr/>
        </p:nvSpPr>
        <p:spPr>
          <a:xfrm>
            <a:off x="937953" y="4999050"/>
            <a:ext cx="889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3238650" y="46588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5" name="Google Shape;455;p54"/>
          <p:cNvSpPr txBox="1"/>
          <p:nvPr/>
        </p:nvSpPr>
        <p:spPr>
          <a:xfrm>
            <a:off x="4748650" y="650127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6" name="Google Shape;456;p54"/>
          <p:cNvSpPr txBox="1"/>
          <p:nvPr/>
        </p:nvSpPr>
        <p:spPr>
          <a:xfrm>
            <a:off x="6921525" y="343737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7" name="Google Shape;457;p54"/>
          <p:cNvSpPr txBox="1"/>
          <p:nvPr/>
        </p:nvSpPr>
        <p:spPr>
          <a:xfrm>
            <a:off x="5513550" y="4082950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8" name="Google Shape;458;p54"/>
          <p:cNvSpPr txBox="1"/>
          <p:nvPr/>
        </p:nvSpPr>
        <p:spPr>
          <a:xfrm>
            <a:off x="8293425" y="53390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9" name="Google Shape;459;p54"/>
          <p:cNvSpPr txBox="1"/>
          <p:nvPr/>
        </p:nvSpPr>
        <p:spPr>
          <a:xfrm>
            <a:off x="507850" y="1731500"/>
            <a:ext cx="91584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Squared Error </a:t>
            </a:r>
            <a:endParaRPr sz="48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60" name="Google Shape;4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050" y="1774475"/>
            <a:ext cx="33337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4"/>
          <p:cNvSpPr txBox="1"/>
          <p:nvPr/>
        </p:nvSpPr>
        <p:spPr>
          <a:xfrm rot="-5400000">
            <a:off x="-1478750" y="5243225"/>
            <a:ext cx="39261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Value (In $)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2" name="Google Shape;462;p54"/>
          <p:cNvSpPr txBox="1"/>
          <p:nvPr/>
        </p:nvSpPr>
        <p:spPr>
          <a:xfrm>
            <a:off x="4539350" y="7886200"/>
            <a:ext cx="4516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Area (In Sq ft)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3" name="Google Shape;463;p54"/>
          <p:cNvSpPr txBox="1"/>
          <p:nvPr/>
        </p:nvSpPr>
        <p:spPr>
          <a:xfrm>
            <a:off x="937938" y="60633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 b="1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69" name="Google Shape;469;p55"/>
          <p:cNvCxnSpPr/>
          <p:nvPr/>
        </p:nvCxnSpPr>
        <p:spPr>
          <a:xfrm rot="10800000" flipH="1">
            <a:off x="1552900" y="7485425"/>
            <a:ext cx="9317400" cy="3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55"/>
          <p:cNvCxnSpPr/>
          <p:nvPr/>
        </p:nvCxnSpPr>
        <p:spPr>
          <a:xfrm rot="10800000" flipH="1">
            <a:off x="1552900" y="3001050"/>
            <a:ext cx="17700" cy="450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55"/>
          <p:cNvCxnSpPr/>
          <p:nvPr/>
        </p:nvCxnSpPr>
        <p:spPr>
          <a:xfrm rot="10800000" flipH="1">
            <a:off x="2652150" y="4082950"/>
            <a:ext cx="6403500" cy="261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55"/>
          <p:cNvSpPr/>
          <p:nvPr/>
        </p:nvSpPr>
        <p:spPr>
          <a:xfrm>
            <a:off x="3502350" y="53390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5"/>
          <p:cNvSpPr/>
          <p:nvPr/>
        </p:nvSpPr>
        <p:spPr>
          <a:xfrm>
            <a:off x="5766600" y="471920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5"/>
          <p:cNvSpPr/>
          <p:nvPr/>
        </p:nvSpPr>
        <p:spPr>
          <a:xfrm>
            <a:off x="7187625" y="4082950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5"/>
          <p:cNvSpPr/>
          <p:nvPr/>
        </p:nvSpPr>
        <p:spPr>
          <a:xfrm>
            <a:off x="5014750" y="624632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5"/>
          <p:cNvSpPr/>
          <p:nvPr/>
        </p:nvSpPr>
        <p:spPr>
          <a:xfrm>
            <a:off x="8569575" y="4992675"/>
            <a:ext cx="174600" cy="139800"/>
          </a:xfrm>
          <a:prstGeom prst="flowChartConnector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55"/>
          <p:cNvCxnSpPr>
            <a:stCxn id="472" idx="4"/>
          </p:cNvCxnSpPr>
          <p:nvPr/>
        </p:nvCxnSpPr>
        <p:spPr>
          <a:xfrm>
            <a:off x="3589650" y="5478825"/>
            <a:ext cx="4800" cy="819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55"/>
          <p:cNvCxnSpPr>
            <a:stCxn id="475" idx="0"/>
          </p:cNvCxnSpPr>
          <p:nvPr/>
        </p:nvCxnSpPr>
        <p:spPr>
          <a:xfrm rot="10800000">
            <a:off x="5077450" y="5740525"/>
            <a:ext cx="24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55"/>
          <p:cNvCxnSpPr/>
          <p:nvPr/>
        </p:nvCxnSpPr>
        <p:spPr>
          <a:xfrm>
            <a:off x="5853900" y="4859000"/>
            <a:ext cx="26100" cy="53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55"/>
          <p:cNvCxnSpPr>
            <a:stCxn id="474" idx="4"/>
          </p:cNvCxnSpPr>
          <p:nvPr/>
        </p:nvCxnSpPr>
        <p:spPr>
          <a:xfrm>
            <a:off x="7274925" y="4222750"/>
            <a:ext cx="36000" cy="61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55"/>
          <p:cNvCxnSpPr>
            <a:stCxn id="476" idx="0"/>
          </p:cNvCxnSpPr>
          <p:nvPr/>
        </p:nvCxnSpPr>
        <p:spPr>
          <a:xfrm rot="10800000">
            <a:off x="8636775" y="4309575"/>
            <a:ext cx="20100" cy="68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55"/>
          <p:cNvSpPr txBox="1"/>
          <p:nvPr/>
        </p:nvSpPr>
        <p:spPr>
          <a:xfrm>
            <a:off x="1029450" y="4815725"/>
            <a:ext cx="100503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3" name="Google Shape;483;p55"/>
          <p:cNvCxnSpPr/>
          <p:nvPr/>
        </p:nvCxnSpPr>
        <p:spPr>
          <a:xfrm flipH="1">
            <a:off x="1622550" y="6333725"/>
            <a:ext cx="1902000" cy="17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55"/>
          <p:cNvCxnSpPr/>
          <p:nvPr/>
        </p:nvCxnSpPr>
        <p:spPr>
          <a:xfrm rot="10800000">
            <a:off x="1587700" y="5426425"/>
            <a:ext cx="191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5" name="Google Shape;485;p55"/>
          <p:cNvSpPr txBox="1"/>
          <p:nvPr/>
        </p:nvSpPr>
        <p:spPr>
          <a:xfrm>
            <a:off x="937953" y="4999050"/>
            <a:ext cx="889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6" name="Google Shape;486;p55"/>
          <p:cNvSpPr txBox="1"/>
          <p:nvPr/>
        </p:nvSpPr>
        <p:spPr>
          <a:xfrm>
            <a:off x="3238650" y="46588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7" name="Google Shape;487;p55"/>
          <p:cNvSpPr txBox="1"/>
          <p:nvPr/>
        </p:nvSpPr>
        <p:spPr>
          <a:xfrm>
            <a:off x="4748650" y="650127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8" name="Google Shape;488;p55"/>
          <p:cNvSpPr txBox="1"/>
          <p:nvPr/>
        </p:nvSpPr>
        <p:spPr>
          <a:xfrm>
            <a:off x="6921525" y="343737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9" name="Google Shape;489;p55"/>
          <p:cNvSpPr txBox="1"/>
          <p:nvPr/>
        </p:nvSpPr>
        <p:spPr>
          <a:xfrm>
            <a:off x="5513550" y="4082950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0" name="Google Shape;490;p55"/>
          <p:cNvSpPr txBox="1"/>
          <p:nvPr/>
        </p:nvSpPr>
        <p:spPr>
          <a:xfrm>
            <a:off x="8293425" y="53390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Google Shape;491;p55"/>
          <p:cNvSpPr txBox="1"/>
          <p:nvPr/>
        </p:nvSpPr>
        <p:spPr>
          <a:xfrm>
            <a:off x="507850" y="1731500"/>
            <a:ext cx="11988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Mean Square Error</a:t>
            </a: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 rot="-5400000">
            <a:off x="-1478750" y="5243225"/>
            <a:ext cx="39261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Value (In $)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4539350" y="7886200"/>
            <a:ext cx="4516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House Area (In Sq ft)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4325" y="1731500"/>
            <a:ext cx="3192575" cy="16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5"/>
          <p:cNvSpPr txBox="1"/>
          <p:nvPr/>
        </p:nvSpPr>
        <p:spPr>
          <a:xfrm>
            <a:off x="937938" y="6063325"/>
            <a:ext cx="706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 b="1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^</a:t>
            </a:r>
            <a:endParaRPr sz="3000" b="1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1" name="Google Shape;501;p56"/>
          <p:cNvSpPr/>
          <p:nvPr/>
        </p:nvSpPr>
        <p:spPr>
          <a:xfrm>
            <a:off x="508000" y="1919325"/>
            <a:ext cx="11988900" cy="7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Do We Train the Model?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While training the model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have to find the value of θ (Feature value weights)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That minimizes the MSE - Mean Squared Error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7" name="Google Shape;507;p57"/>
          <p:cNvSpPr/>
          <p:nvPr/>
        </p:nvSpPr>
        <p:spPr>
          <a:xfrm>
            <a:off x="508000" y="1919325"/>
            <a:ext cx="11988900" cy="7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Mean Square Error - MSE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MSE of a Linear Regression hypothesis h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on a training set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calculated using below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8" name="Google Shape;5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125" y="4893527"/>
            <a:ext cx="9564625" cy="17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4" name="Google Shape;514;p58"/>
          <p:cNvSpPr/>
          <p:nvPr/>
        </p:nvSpPr>
        <p:spPr>
          <a:xfrm>
            <a:off x="508000" y="1919325"/>
            <a:ext cx="11988900" cy="7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Mean Square Error - MSE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Where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a vector of all the feature values (excluding the label) of the i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instance in the dataset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its label (the desired output value for that instance)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5" name="Google Shape;5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125" y="2899252"/>
            <a:ext cx="9564625" cy="17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1" name="Google Shape;521;p59"/>
          <p:cNvSpPr/>
          <p:nvPr/>
        </p:nvSpPr>
        <p:spPr>
          <a:xfrm>
            <a:off x="508000" y="1919325"/>
            <a:ext cx="11988900" cy="7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Mean Square Error - MSE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example, if the first district in the dataset is located at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longitude –118.29°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latitude 33.91° and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has 1,416 inhabitants with a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Median income of $38,372, and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Median house value is $156,400, then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22" name="Google Shape;5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650" y="6393375"/>
            <a:ext cx="38290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163" y="7330400"/>
            <a:ext cx="3969175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9" name="Google Shape;529;p60"/>
          <p:cNvSpPr/>
          <p:nvPr/>
        </p:nvSpPr>
        <p:spPr>
          <a:xfrm>
            <a:off x="508000" y="1919325"/>
            <a:ext cx="11988900" cy="7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Key Thought</a:t>
            </a:r>
            <a:endParaRPr sz="4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While training models we just have to find θ(model parameters or feature weights) which minimizes the RMSE </a:t>
            </a:r>
            <a:endParaRPr sz="3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61"/>
          <p:cNvSpPr/>
          <p:nvPr/>
        </p:nvSpPr>
        <p:spPr>
          <a:xfrm>
            <a:off x="508000" y="1919325"/>
            <a:ext cx="11988900" cy="7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Minimise MSE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understand how the training of linear regression model done internally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There are two approaches to train the linear regression model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“closed-form”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 (GD) -  Iterative optimization approach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1" name="Google Shape;541;p62"/>
          <p:cNvSpPr/>
          <p:nvPr/>
        </p:nvSpPr>
        <p:spPr>
          <a:xfrm>
            <a:off x="508000" y="1919325"/>
            <a:ext cx="11988900" cy="7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Notations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508000" y="2198475"/>
            <a:ext cx="11988900" cy="2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understand the notations used in this course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notations will help in understanding the mathematical equations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take the example of housing dataset in end-to-end project for understanding notations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8" y="5450464"/>
            <a:ext cx="12932124" cy="25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7" name="Google Shape;547;p63"/>
          <p:cNvSpPr/>
          <p:nvPr/>
        </p:nvSpPr>
        <p:spPr>
          <a:xfrm>
            <a:off x="508000" y="1919325"/>
            <a:ext cx="11988900" cy="18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is a mathematical equation that gives the result directly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Hence it is a closed-form solution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48" name="Google Shape;5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834" y="4084197"/>
            <a:ext cx="7120400" cy="13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3"/>
          <p:cNvSpPr txBox="1"/>
          <p:nvPr/>
        </p:nvSpPr>
        <p:spPr>
          <a:xfrm>
            <a:off x="1173125" y="6535925"/>
            <a:ext cx="44244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Value of θ that minimizes the cost function</a:t>
            </a:r>
            <a:endParaRPr/>
          </a:p>
        </p:txBody>
      </p:sp>
      <p:sp>
        <p:nvSpPr>
          <p:cNvPr id="550" name="Google Shape;550;p63"/>
          <p:cNvSpPr txBox="1"/>
          <p:nvPr/>
        </p:nvSpPr>
        <p:spPr>
          <a:xfrm>
            <a:off x="6855925" y="6535925"/>
            <a:ext cx="44244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 is the vector of target values containing y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(1)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to y</a:t>
            </a:r>
            <a:r>
              <a:rPr lang="en" sz="3000" baseline="30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(m)</a:t>
            </a:r>
            <a:endParaRPr sz="3000" baseline="30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51" name="Google Shape;551;p63"/>
          <p:cNvCxnSpPr/>
          <p:nvPr/>
        </p:nvCxnSpPr>
        <p:spPr>
          <a:xfrm rot="10800000">
            <a:off x="3368425" y="5396300"/>
            <a:ext cx="33600" cy="147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63"/>
          <p:cNvCxnSpPr>
            <a:stCxn id="550" idx="0"/>
          </p:cNvCxnSpPr>
          <p:nvPr/>
        </p:nvCxnSpPr>
        <p:spPr>
          <a:xfrm rot="10800000" flipH="1">
            <a:off x="9068125" y="5468225"/>
            <a:ext cx="938400" cy="1067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3" name="Google Shape;553;p63"/>
          <p:cNvSpPr txBox="1"/>
          <p:nvPr/>
        </p:nvSpPr>
        <p:spPr>
          <a:xfrm>
            <a:off x="10496600" y="8726900"/>
            <a:ext cx="2000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More on wikipedia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9" name="Google Shape;5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259" y="2173697"/>
            <a:ext cx="7120400" cy="13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4"/>
          <p:cNvSpPr/>
          <p:nvPr/>
        </p:nvSpPr>
        <p:spPr>
          <a:xfrm>
            <a:off x="407450" y="4047700"/>
            <a:ext cx="11988900" cy="18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training dataset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61" name="Google Shape;561;p64"/>
          <p:cNvCxnSpPr/>
          <p:nvPr/>
        </p:nvCxnSpPr>
        <p:spPr>
          <a:xfrm rot="10800000" flipH="1">
            <a:off x="804425" y="3452350"/>
            <a:ext cx="4474500" cy="266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7" name="Google Shape;567;p65"/>
          <p:cNvSpPr/>
          <p:nvPr/>
        </p:nvSpPr>
        <p:spPr>
          <a:xfrm>
            <a:off x="508000" y="2198475"/>
            <a:ext cx="11988900" cy="6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test the equation</a:t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3" name="Google Shape;573;p66"/>
          <p:cNvSpPr/>
          <p:nvPr/>
        </p:nvSpPr>
        <p:spPr>
          <a:xfrm>
            <a:off x="508000" y="1919325"/>
            <a:ext cx="11988900" cy="52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First, generate some linear looking data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import numpy as np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Uniformly distributed array with dimension (100, 1)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X = 2 * np.random.rand(100, 1)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Normally distributed array with noise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y = 4 + 3 * X + np.random.randn(100, 1)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4" name="Google Shape;574;p66"/>
          <p:cNvSpPr txBox="1"/>
          <p:nvPr/>
        </p:nvSpPr>
        <p:spPr>
          <a:xfrm>
            <a:off x="1390975" y="7658750"/>
            <a:ext cx="1089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endParaRPr baseline="-25000"/>
          </a:p>
        </p:txBody>
      </p:sp>
      <p:sp>
        <p:nvSpPr>
          <p:cNvPr id="575" name="Google Shape;575;p66"/>
          <p:cNvSpPr txBox="1"/>
          <p:nvPr/>
        </p:nvSpPr>
        <p:spPr>
          <a:xfrm>
            <a:off x="3336550" y="7658750"/>
            <a:ext cx="1089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baseline="-25000"/>
          </a:p>
        </p:txBody>
      </p:sp>
      <p:sp>
        <p:nvSpPr>
          <p:cNvPr id="576" name="Google Shape;576;p66"/>
          <p:cNvSpPr txBox="1"/>
          <p:nvPr/>
        </p:nvSpPr>
        <p:spPr>
          <a:xfrm>
            <a:off x="5382675" y="7658750"/>
            <a:ext cx="4035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Gaussian Noise</a:t>
            </a:r>
            <a:endParaRPr baseline="-25000"/>
          </a:p>
        </p:txBody>
      </p:sp>
      <p:cxnSp>
        <p:nvCxnSpPr>
          <p:cNvPr id="577" name="Google Shape;577;p66"/>
          <p:cNvCxnSpPr>
            <a:stCxn id="574" idx="0"/>
          </p:cNvCxnSpPr>
          <p:nvPr/>
        </p:nvCxnSpPr>
        <p:spPr>
          <a:xfrm rot="10800000" flipH="1">
            <a:off x="1935625" y="6619850"/>
            <a:ext cx="343500" cy="1038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8" name="Google Shape;578;p66"/>
          <p:cNvCxnSpPr>
            <a:stCxn id="575" idx="0"/>
          </p:cNvCxnSpPr>
          <p:nvPr/>
        </p:nvCxnSpPr>
        <p:spPr>
          <a:xfrm rot="10800000">
            <a:off x="3301600" y="6619850"/>
            <a:ext cx="579600" cy="1038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66"/>
          <p:cNvCxnSpPr>
            <a:stCxn id="576" idx="0"/>
          </p:cNvCxnSpPr>
          <p:nvPr/>
        </p:nvCxnSpPr>
        <p:spPr>
          <a:xfrm rot="10800000">
            <a:off x="6737025" y="6636350"/>
            <a:ext cx="663600" cy="102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5" name="Google Shape;585;p67"/>
          <p:cNvSpPr/>
          <p:nvPr/>
        </p:nvSpPr>
        <p:spPr>
          <a:xfrm>
            <a:off x="508000" y="1919325"/>
            <a:ext cx="11988900" cy="4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 plot the chart to see if X and y have linear relation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plt.plot(X, y, "b.")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plt.xlabel("$x_1$", fontsize=18)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plt.ylabel("$y$", rotation=0, fontsize=18)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plt.axis([0, 2, 0, 15])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plt.show()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86" name="Google Shape;5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425" y="5413925"/>
            <a:ext cx="5579124" cy="36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2" name="Google Shape;592;p68"/>
          <p:cNvSpPr/>
          <p:nvPr/>
        </p:nvSpPr>
        <p:spPr>
          <a:xfrm>
            <a:off x="508000" y="1919325"/>
            <a:ext cx="11988900" cy="4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 plot the chart to see if X and y have linear relation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plt.plot(X, y, "b.")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plt.xlabel("$x_1$", fontsize=18)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plt.ylabel("$y$", rotation=0, fontsize=18)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plt.axis([0, 2, 0, 15])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plt.show()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93" name="Google Shape;5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425" y="5413925"/>
            <a:ext cx="5579124" cy="36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8"/>
          <p:cNvSpPr txBox="1"/>
          <p:nvPr/>
        </p:nvSpPr>
        <p:spPr>
          <a:xfrm>
            <a:off x="1173125" y="7574950"/>
            <a:ext cx="35025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X and y have linear relation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0" name="Google Shape;600;p69"/>
          <p:cNvSpPr/>
          <p:nvPr/>
        </p:nvSpPr>
        <p:spPr>
          <a:xfrm>
            <a:off x="508000" y="1919325"/>
            <a:ext cx="11988900" cy="51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compute theta hat using the Normal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Add Bias term x0 = 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X_b = np.c_[np.ones((100, 1)), X] 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Apply the normal equation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theta_best = np.linalg.inv(X_b.T.dot(X_b)).dot(X_b.T).dot(y)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01" name="Google Shape;6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00" y="7353175"/>
            <a:ext cx="4654341" cy="11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9"/>
          <p:cNvSpPr txBox="1"/>
          <p:nvPr/>
        </p:nvSpPr>
        <p:spPr>
          <a:xfrm>
            <a:off x="837950" y="8614000"/>
            <a:ext cx="2279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3" name="Google Shape;60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8125" y="538887"/>
            <a:ext cx="4781650" cy="9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09" name="Google Shape;6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300" y="3123949"/>
            <a:ext cx="4654341" cy="11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0"/>
          <p:cNvSpPr txBox="1"/>
          <p:nvPr/>
        </p:nvSpPr>
        <p:spPr>
          <a:xfrm>
            <a:off x="837950" y="8614000"/>
            <a:ext cx="2279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70"/>
          <p:cNvSpPr txBox="1"/>
          <p:nvPr/>
        </p:nvSpPr>
        <p:spPr>
          <a:xfrm>
            <a:off x="508000" y="4692449"/>
            <a:ext cx="4921800" cy="2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Original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4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3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2" name="Google Shape;612;p70"/>
          <p:cNvSpPr txBox="1"/>
          <p:nvPr/>
        </p:nvSpPr>
        <p:spPr>
          <a:xfrm>
            <a:off x="508000" y="2637499"/>
            <a:ext cx="58770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= 4 + 3 * X + np.random.randn(100, 1)</a:t>
            </a:r>
            <a:endParaRPr sz="2800"/>
          </a:p>
        </p:txBody>
      </p:sp>
      <p:cxnSp>
        <p:nvCxnSpPr>
          <p:cNvPr id="613" name="Google Shape;613;p70"/>
          <p:cNvCxnSpPr/>
          <p:nvPr/>
        </p:nvCxnSpPr>
        <p:spPr>
          <a:xfrm>
            <a:off x="6334800" y="1927250"/>
            <a:ext cx="50400" cy="70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70"/>
          <p:cNvSpPr txBox="1"/>
          <p:nvPr/>
        </p:nvSpPr>
        <p:spPr>
          <a:xfrm>
            <a:off x="7110300" y="4692449"/>
            <a:ext cx="4921800" cy="2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From Normal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4.14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2.81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5" name="Google Shape;615;p70"/>
          <p:cNvSpPr txBox="1"/>
          <p:nvPr/>
        </p:nvSpPr>
        <p:spPr>
          <a:xfrm>
            <a:off x="508000" y="1927250"/>
            <a:ext cx="5458200" cy="6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Weights in Original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6" name="Google Shape;616;p70"/>
          <p:cNvSpPr txBox="1"/>
          <p:nvPr/>
        </p:nvSpPr>
        <p:spPr>
          <a:xfrm>
            <a:off x="7110300" y="1927250"/>
            <a:ext cx="53865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Learned Weights from Normal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22" name="Google Shape;6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300" y="3123949"/>
            <a:ext cx="4654341" cy="11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1"/>
          <p:cNvSpPr txBox="1"/>
          <p:nvPr/>
        </p:nvSpPr>
        <p:spPr>
          <a:xfrm>
            <a:off x="837950" y="8614000"/>
            <a:ext cx="2279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71"/>
          <p:cNvSpPr txBox="1"/>
          <p:nvPr/>
        </p:nvSpPr>
        <p:spPr>
          <a:xfrm>
            <a:off x="508000" y="4692449"/>
            <a:ext cx="4921800" cy="2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Original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4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3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5" name="Google Shape;625;p71"/>
          <p:cNvSpPr txBox="1"/>
          <p:nvPr/>
        </p:nvSpPr>
        <p:spPr>
          <a:xfrm>
            <a:off x="508000" y="2637499"/>
            <a:ext cx="58770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= 4 + 3 * X + np.random.randn(100, 1)</a:t>
            </a:r>
            <a:endParaRPr sz="2800"/>
          </a:p>
        </p:txBody>
      </p:sp>
      <p:sp>
        <p:nvSpPr>
          <p:cNvPr id="626" name="Google Shape;626;p71"/>
          <p:cNvSpPr txBox="1"/>
          <p:nvPr/>
        </p:nvSpPr>
        <p:spPr>
          <a:xfrm>
            <a:off x="7110300" y="4692449"/>
            <a:ext cx="4921800" cy="2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From Normal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4.14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aseline="-2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2.81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7" name="Google Shape;627;p71"/>
          <p:cNvSpPr txBox="1"/>
          <p:nvPr/>
        </p:nvSpPr>
        <p:spPr>
          <a:xfrm>
            <a:off x="508000" y="1927250"/>
            <a:ext cx="5458200" cy="6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Weights in Original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8" name="Google Shape;628;p71"/>
          <p:cNvSpPr txBox="1"/>
          <p:nvPr/>
        </p:nvSpPr>
        <p:spPr>
          <a:xfrm>
            <a:off x="7110300" y="1927250"/>
            <a:ext cx="53865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Learned Weights from Normal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9" name="Google Shape;629;p71"/>
          <p:cNvSpPr txBox="1"/>
          <p:nvPr/>
        </p:nvSpPr>
        <p:spPr>
          <a:xfrm>
            <a:off x="508000" y="7457650"/>
            <a:ext cx="119889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Not bad!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Learned weights are approximately same as original weights</a:t>
            </a:r>
            <a:endParaRPr sz="36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5" name="Google Shape;635;p72"/>
          <p:cNvSpPr/>
          <p:nvPr/>
        </p:nvSpPr>
        <p:spPr>
          <a:xfrm>
            <a:off x="508000" y="1919325"/>
            <a:ext cx="11988900" cy="4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make predictions using theta_best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X_new = np.array([[0], [2]])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add x0 = 1 to each instance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X_new_b = np.c_[np.ones((2, 1)), X_new]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y_predict = X_new_b.dot(theta_best)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Output-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36" name="Google Shape;6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750" y="7491150"/>
            <a:ext cx="3965300" cy="10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Notations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508000" y="2198475"/>
            <a:ext cx="11988900" cy="6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number of instances in the training dataset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example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we have 2000 districts in our training dataset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Then 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2000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2" name="Google Shape;642;p73"/>
          <p:cNvSpPr/>
          <p:nvPr/>
        </p:nvSpPr>
        <p:spPr>
          <a:xfrm>
            <a:off x="508000" y="1919325"/>
            <a:ext cx="11988900" cy="4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plot the models predictions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plt.plot(X_new, y_predict, "r-", linewidth=2, label="Predictions")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plt.plot(X, y, "b.")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plt.xlabel("$x_1$", fontsize=18)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plt.ylabel("$y$", rotation=0, fontsize=18)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plt.legend(loc="upper left", fontsize=14)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plt.axis([0, 2, 0, 15])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plt.show()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Output-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43" name="Google Shape;6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900" y="5312525"/>
            <a:ext cx="5766500" cy="38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9" name="Google Shape;649;p74"/>
          <p:cNvSpPr/>
          <p:nvPr/>
        </p:nvSpPr>
        <p:spPr>
          <a:xfrm>
            <a:off x="508000" y="1919325"/>
            <a:ext cx="11988900" cy="4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can also use Scikit-Learn for the previous steps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from sklearn.linear_model import LinearRegression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lin_reg = LinearRegression()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lin_reg.fit(X, y)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lin_reg.intercept_, lin_reg.coef_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Output-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0" name="Google Shape;6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813" y="7439350"/>
            <a:ext cx="10221275" cy="7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6" name="Google Shape;656;p75"/>
          <p:cNvSpPr/>
          <p:nvPr/>
        </p:nvSpPr>
        <p:spPr>
          <a:xfrm>
            <a:off x="508000" y="1919325"/>
            <a:ext cx="11988900" cy="4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lin_reg.predict(X_new)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Output-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7" name="Google Shape;6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938" y="4528200"/>
            <a:ext cx="5931025" cy="14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3" name="Google Shape;663;p76"/>
          <p:cNvSpPr/>
          <p:nvPr/>
        </p:nvSpPr>
        <p:spPr>
          <a:xfrm>
            <a:off x="508000" y="1919325"/>
            <a:ext cx="11988900" cy="7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Computational Complexity - For Features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Computes the inverse of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 b="1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· </a:t>
            </a: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Which is an n * n matrix (where n is the number of features)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Depending on the implementation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computational complexity of inverting such a matrix is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Typically about O(n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2.4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to O(n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depending on the implementation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9" name="Google Shape;669;p77"/>
          <p:cNvSpPr/>
          <p:nvPr/>
        </p:nvSpPr>
        <p:spPr>
          <a:xfrm>
            <a:off x="508000" y="1919325"/>
            <a:ext cx="11988900" cy="7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Computational Complexity - For Features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we double the number of features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Then the computation time gets increased by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2.4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2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(~= 5.3 to 8) times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That is why the Normal Equation gets very slow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the number of features grows large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5" name="Google Shape;675;p78"/>
          <p:cNvSpPr/>
          <p:nvPr/>
        </p:nvSpPr>
        <p:spPr>
          <a:xfrm>
            <a:off x="508000" y="1919325"/>
            <a:ext cx="11988900" cy="7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Computational Complexity - For Training Set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 is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with regards to the number of instances in the training set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 it handles large training sets efficiently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Provided they can fit in memory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Normal Equation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1" name="Google Shape;681;p79"/>
          <p:cNvSpPr/>
          <p:nvPr/>
        </p:nvSpPr>
        <p:spPr>
          <a:xfrm>
            <a:off x="508000" y="1919325"/>
            <a:ext cx="11988900" cy="7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Computational Complexity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Let’s explore different ways to train a Linear Regression model which are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Better suited for cases where there are a large number of features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 too many training instances to fit in memory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7" name="Google Shape;687;p80"/>
          <p:cNvSpPr/>
          <p:nvPr/>
        </p:nvSpPr>
        <p:spPr>
          <a:xfrm>
            <a:off x="508000" y="1919325"/>
            <a:ext cx="11988900" cy="7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30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3" name="Google Shape;693;p81"/>
          <p:cNvSpPr/>
          <p:nvPr/>
        </p:nvSpPr>
        <p:spPr>
          <a:xfrm>
            <a:off x="3050025" y="4340600"/>
            <a:ext cx="6904600" cy="3756075"/>
          </a:xfrm>
          <a:custGeom>
            <a:avLst/>
            <a:gdLst/>
            <a:ahLst/>
            <a:cxnLst/>
            <a:rect l="l" t="t" r="r" b="b"/>
            <a:pathLst>
              <a:path w="276184" h="150243" extrusionOk="0">
                <a:moveTo>
                  <a:pt x="0" y="8045"/>
                </a:moveTo>
                <a:cubicBezTo>
                  <a:pt x="23015" y="31731"/>
                  <a:pt x="92061" y="151500"/>
                  <a:pt x="138092" y="150159"/>
                </a:cubicBezTo>
                <a:cubicBezTo>
                  <a:pt x="184123" y="148818"/>
                  <a:pt x="253169" y="25027"/>
                  <a:pt x="276184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4" name="Google Shape;694;p81"/>
          <p:cNvSpPr txBox="1"/>
          <p:nvPr/>
        </p:nvSpPr>
        <p:spPr>
          <a:xfrm>
            <a:off x="507875" y="1994300"/>
            <a:ext cx="11988900" cy="23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Question - If you are lost in the mountains in a dense fog and you can only feel the slope of the ground below your feet. Which strategy will you take to reach to the bottom of the valley quickly?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5" name="Google Shape;695;p81"/>
          <p:cNvSpPr txBox="1"/>
          <p:nvPr/>
        </p:nvSpPr>
        <p:spPr>
          <a:xfrm>
            <a:off x="6602950" y="8096675"/>
            <a:ext cx="3530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Bottom of the valley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696" name="Google Shape;696;p81"/>
          <p:cNvCxnSpPr>
            <a:stCxn id="695" idx="0"/>
          </p:cNvCxnSpPr>
          <p:nvPr/>
        </p:nvCxnSpPr>
        <p:spPr>
          <a:xfrm flipH="1">
            <a:off x="4374100" y="8096675"/>
            <a:ext cx="3994200" cy="14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7" name="Google Shape;69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300" y="4552625"/>
            <a:ext cx="1020875" cy="10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1"/>
          <p:cNvSpPr txBox="1"/>
          <p:nvPr/>
        </p:nvSpPr>
        <p:spPr>
          <a:xfrm>
            <a:off x="507875" y="6321825"/>
            <a:ext cx="3530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Your Current position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699" name="Google Shape;699;p81"/>
          <p:cNvCxnSpPr>
            <a:stCxn id="698" idx="0"/>
          </p:cNvCxnSpPr>
          <p:nvPr/>
        </p:nvCxnSpPr>
        <p:spPr>
          <a:xfrm rot="10800000" flipH="1">
            <a:off x="2273225" y="5564025"/>
            <a:ext cx="1346700" cy="75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5" name="Google Shape;705;p82"/>
          <p:cNvSpPr/>
          <p:nvPr/>
        </p:nvSpPr>
        <p:spPr>
          <a:xfrm>
            <a:off x="3050025" y="4340600"/>
            <a:ext cx="6904600" cy="3756075"/>
          </a:xfrm>
          <a:custGeom>
            <a:avLst/>
            <a:gdLst/>
            <a:ahLst/>
            <a:cxnLst/>
            <a:rect l="l" t="t" r="r" b="b"/>
            <a:pathLst>
              <a:path w="276184" h="150243" extrusionOk="0">
                <a:moveTo>
                  <a:pt x="0" y="8045"/>
                </a:moveTo>
                <a:cubicBezTo>
                  <a:pt x="23015" y="31731"/>
                  <a:pt x="92061" y="151500"/>
                  <a:pt x="138092" y="150159"/>
                </a:cubicBezTo>
                <a:cubicBezTo>
                  <a:pt x="184123" y="148818"/>
                  <a:pt x="253169" y="25027"/>
                  <a:pt x="276184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6" name="Google Shape;706;p82"/>
          <p:cNvSpPr txBox="1"/>
          <p:nvPr/>
        </p:nvSpPr>
        <p:spPr>
          <a:xfrm>
            <a:off x="507875" y="1994300"/>
            <a:ext cx="11988900" cy="23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Answer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AutoNum type="arabicPeriod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Take a step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AutoNum type="arabicPeriod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the step is downhill, keep walking on the same direction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AutoNum type="arabicPeriod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Else reverse the direction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AutoNum type="arabicPeriod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Repeat the steps until you reach to the bottom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7" name="Google Shape;707;p82"/>
          <p:cNvSpPr txBox="1"/>
          <p:nvPr/>
        </p:nvSpPr>
        <p:spPr>
          <a:xfrm>
            <a:off x="6602950" y="8096675"/>
            <a:ext cx="3530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Bottom of the valley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708" name="Google Shape;708;p82"/>
          <p:cNvCxnSpPr>
            <a:stCxn id="707" idx="0"/>
          </p:cNvCxnSpPr>
          <p:nvPr/>
        </p:nvCxnSpPr>
        <p:spPr>
          <a:xfrm flipH="1">
            <a:off x="4374100" y="8096675"/>
            <a:ext cx="3994200" cy="14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9" name="Google Shape;70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300" y="4552625"/>
            <a:ext cx="1020875" cy="10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2"/>
          <p:cNvSpPr txBox="1"/>
          <p:nvPr/>
        </p:nvSpPr>
        <p:spPr>
          <a:xfrm>
            <a:off x="507875" y="6321825"/>
            <a:ext cx="3530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Your Current position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711" name="Google Shape;711;p82"/>
          <p:cNvCxnSpPr>
            <a:stCxn id="710" idx="0"/>
          </p:cNvCxnSpPr>
          <p:nvPr/>
        </p:nvCxnSpPr>
        <p:spPr>
          <a:xfrm rot="10800000" flipH="1">
            <a:off x="2273225" y="5564025"/>
            <a:ext cx="1346700" cy="75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Notations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508000" y="2198475"/>
            <a:ext cx="11988900" cy="6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lang="en" sz="3000" i="1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a vector of all the feature values (excluding the label)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Of the </a:t>
            </a: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" sz="3000" i="1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instance in the dataset and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lang="en" sz="3000" i="1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its label (the desired output value for that instance)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7" name="Google Shape;71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088" y="2484175"/>
            <a:ext cx="9148723" cy="5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350" y="3010875"/>
            <a:ext cx="786200" cy="7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24" name="Google Shape;7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287" y="5995675"/>
            <a:ext cx="5094324" cy="316982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4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Measures the local gradient of the cost function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With regards to the parameter vector θ and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goes in the direction of descending gradient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Until the gradient becomes zero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26" name="Google Shape;72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200" y="5995675"/>
            <a:ext cx="741225" cy="7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32" name="Google Shape;73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287" y="5995675"/>
            <a:ext cx="5094324" cy="316982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5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Random Initialization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start by filling θ with random values - Random initialization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Improve it gradually, taking one baby step at a time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Each step attempts to decrease the cost function - MSE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Until the algorithm converges to a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9" name="Google Shape;739;p86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Rate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size of the steps - also called as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rate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plays an important role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5" name="Google Shape;745;p87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Rate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the learning rate is too small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Then the algorithm will have to go through many iterations to converge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Which will take a long time to converge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46" name="Google Shape;74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402" y="5128175"/>
            <a:ext cx="7381325" cy="393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2" name="Google Shape;752;p88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Rate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the learning rate is too high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might jump across the valley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and end up on the other side, possibly even higher up than you were before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53" name="Google Shape;75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375" y="5309900"/>
            <a:ext cx="7188732" cy="386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9" name="Google Shape;759;p89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Rate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the learning rate is too high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might make the algorithm diverge with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Larger and larger values, failing to find a good solution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60" name="Google Shape;76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375" y="5010875"/>
            <a:ext cx="7744349" cy="4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6" name="Google Shape;766;p90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Global and Local Minimum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Not all cost functions are regular bowls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There may be holes, ridges, plateaus, and all sorts of irregular terrains, making convergence to the minimum very difficult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67" name="Google Shape;76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800" y="4658925"/>
            <a:ext cx="7758400" cy="44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3" name="Google Shape;773;p91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Global and Local Minimum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we start from left then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Converges to a local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Which is not as good as the global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74" name="Google Shape;77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800" y="4959550"/>
            <a:ext cx="7233030" cy="41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475" y="5189475"/>
            <a:ext cx="1020875" cy="10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91"/>
          <p:cNvSpPr/>
          <p:nvPr/>
        </p:nvSpPr>
        <p:spPr>
          <a:xfrm>
            <a:off x="1358950" y="5716025"/>
            <a:ext cx="2178600" cy="33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2" name="Google Shape;782;p92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Global and Local Minimum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we start from right then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Will take a very long time to cross the plateau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we stop too early then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will never reach the global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83" name="Google Shape;78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800" y="4959550"/>
            <a:ext cx="7233030" cy="41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7400" y="6209863"/>
            <a:ext cx="1020875" cy="10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2"/>
          <p:cNvSpPr/>
          <p:nvPr/>
        </p:nvSpPr>
        <p:spPr>
          <a:xfrm flipH="1">
            <a:off x="9855650" y="6552763"/>
            <a:ext cx="2178600" cy="33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Notations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508000" y="2198475"/>
            <a:ext cx="119889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example, if the first district in the dataset has below values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longitude –118.29°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latitude - 33.91°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inhabitants - 1,416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median income - $38,372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median house value - $156,400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Then x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(1)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y</a:t>
            </a:r>
            <a:r>
              <a:rPr lang="en" sz="3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(1)</a:t>
            </a: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will be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1" name="Google Shape;791;p93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Global and Local Minimum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MSE cost function is a convex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If we pick any two points on the curve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line segment joining them never crosses the curve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 local minima, just one global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2" name="Google Shape;792;p93"/>
          <p:cNvSpPr/>
          <p:nvPr/>
        </p:nvSpPr>
        <p:spPr>
          <a:xfrm>
            <a:off x="3050025" y="5161775"/>
            <a:ext cx="6904600" cy="3756075"/>
          </a:xfrm>
          <a:custGeom>
            <a:avLst/>
            <a:gdLst/>
            <a:ahLst/>
            <a:cxnLst/>
            <a:rect l="l" t="t" r="r" b="b"/>
            <a:pathLst>
              <a:path w="276184" h="150243" extrusionOk="0">
                <a:moveTo>
                  <a:pt x="0" y="8045"/>
                </a:moveTo>
                <a:cubicBezTo>
                  <a:pt x="23015" y="31731"/>
                  <a:pt x="92061" y="151500"/>
                  <a:pt x="138092" y="150159"/>
                </a:cubicBezTo>
                <a:cubicBezTo>
                  <a:pt x="184123" y="148818"/>
                  <a:pt x="253169" y="25027"/>
                  <a:pt x="276184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93" name="Google Shape;793;p93"/>
          <p:cNvCxnSpPr/>
          <p:nvPr/>
        </p:nvCxnSpPr>
        <p:spPr>
          <a:xfrm>
            <a:off x="3670175" y="6234250"/>
            <a:ext cx="4994100" cy="720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93"/>
          <p:cNvSpPr txBox="1"/>
          <p:nvPr/>
        </p:nvSpPr>
        <p:spPr>
          <a:xfrm>
            <a:off x="7675500" y="8164100"/>
            <a:ext cx="29160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Convex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0" name="Google Shape;800;p94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Feature Scaling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When using Gradient Descent, we should ensure that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All features have a similar scale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Using Scikit-Learn’s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StandardScaler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class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Else it will take much longer to converge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6" name="Google Shape;806;p95"/>
          <p:cNvSpPr txBox="1"/>
          <p:nvPr/>
        </p:nvSpPr>
        <p:spPr>
          <a:xfrm>
            <a:off x="507875" y="1613300"/>
            <a:ext cx="11988900" cy="24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Feature Scaling - Same Scales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See the below diagram where feature 1 and 2 have same scales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 goes straight toward the minimum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Thereby reaching it quickly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07" name="Google Shape;807;p95"/>
          <p:cNvPicPr preferRelativeResize="0"/>
          <p:nvPr/>
        </p:nvPicPr>
        <p:blipFill rotWithShape="1">
          <a:blip r:embed="rId3">
            <a:alphaModFix/>
          </a:blip>
          <a:srcRect r="63403"/>
          <a:stretch/>
        </p:blipFill>
        <p:spPr>
          <a:xfrm>
            <a:off x="4374875" y="4793000"/>
            <a:ext cx="4421124" cy="44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5"/>
          <p:cNvSpPr txBox="1"/>
          <p:nvPr/>
        </p:nvSpPr>
        <p:spPr>
          <a:xfrm>
            <a:off x="8865400" y="8479950"/>
            <a:ext cx="2279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Same Scale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09" name="Google Shape;809;p95"/>
          <p:cNvPicPr preferRelativeResize="0"/>
          <p:nvPr/>
        </p:nvPicPr>
        <p:blipFill rotWithShape="1">
          <a:blip r:embed="rId3">
            <a:alphaModFix/>
          </a:blip>
          <a:srcRect l="50227" r="12185" b="86560"/>
          <a:stretch/>
        </p:blipFill>
        <p:spPr>
          <a:xfrm>
            <a:off x="4374875" y="4216675"/>
            <a:ext cx="4421124" cy="5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5" name="Google Shape;815;p96"/>
          <p:cNvSpPr txBox="1"/>
          <p:nvPr/>
        </p:nvSpPr>
        <p:spPr>
          <a:xfrm>
            <a:off x="507875" y="1994300"/>
            <a:ext cx="119889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Feature Scaling - Different Scales / Not scaled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See the below diagram where feature 1 and 2 have different scales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16" name="Google Shape;816;p96"/>
          <p:cNvPicPr preferRelativeResize="0"/>
          <p:nvPr/>
        </p:nvPicPr>
        <p:blipFill rotWithShape="1">
          <a:blip r:embed="rId3">
            <a:alphaModFix/>
          </a:blip>
          <a:srcRect l="36008"/>
          <a:stretch/>
        </p:blipFill>
        <p:spPr>
          <a:xfrm>
            <a:off x="2444450" y="4558750"/>
            <a:ext cx="7527024" cy="42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6"/>
          <p:cNvSpPr txBox="1"/>
          <p:nvPr/>
        </p:nvSpPr>
        <p:spPr>
          <a:xfrm>
            <a:off x="10289950" y="7943650"/>
            <a:ext cx="2279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Different Scale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3" name="Google Shape;823;p97"/>
          <p:cNvSpPr txBox="1"/>
          <p:nvPr/>
        </p:nvSpPr>
        <p:spPr>
          <a:xfrm>
            <a:off x="507875" y="1588175"/>
            <a:ext cx="11988900" cy="3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Feature Scaling - Different Scales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 goes almost orthogonal to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direction of the global minimum and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ends with a long march down an almost flat valley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will eventually reach the minimum, but it will take a long time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24" name="Google Shape;824;p97"/>
          <p:cNvPicPr preferRelativeResize="0"/>
          <p:nvPr/>
        </p:nvPicPr>
        <p:blipFill rotWithShape="1">
          <a:blip r:embed="rId3">
            <a:alphaModFix/>
          </a:blip>
          <a:srcRect l="36008"/>
          <a:stretch/>
        </p:blipFill>
        <p:spPr>
          <a:xfrm>
            <a:off x="2870041" y="5043325"/>
            <a:ext cx="7264825" cy="4138901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7"/>
          <p:cNvSpPr txBox="1"/>
          <p:nvPr/>
        </p:nvSpPr>
        <p:spPr>
          <a:xfrm>
            <a:off x="10289950" y="7943650"/>
            <a:ext cx="2279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Different Scale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31" name="Google Shape;83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99" y="2461650"/>
            <a:ext cx="7620075" cy="57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8"/>
          <p:cNvSpPr txBox="1"/>
          <p:nvPr/>
        </p:nvSpPr>
        <p:spPr>
          <a:xfrm>
            <a:off x="9720075" y="2647875"/>
            <a:ext cx="16758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Cost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33" name="Google Shape;833;p98"/>
          <p:cNvCxnSpPr/>
          <p:nvPr/>
        </p:nvCxnSpPr>
        <p:spPr>
          <a:xfrm flipH="1">
            <a:off x="8128075" y="3117125"/>
            <a:ext cx="2044500" cy="82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4" name="Google Shape;834;p98"/>
          <p:cNvSpPr txBox="1"/>
          <p:nvPr/>
        </p:nvSpPr>
        <p:spPr>
          <a:xfrm>
            <a:off x="10040050" y="7057000"/>
            <a:ext cx="16758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Feature 2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35" name="Google Shape;835;p98"/>
          <p:cNvCxnSpPr>
            <a:stCxn id="834" idx="1"/>
          </p:cNvCxnSpPr>
          <p:nvPr/>
        </p:nvCxnSpPr>
        <p:spPr>
          <a:xfrm rot="10800000">
            <a:off x="7357150" y="7005250"/>
            <a:ext cx="2682900" cy="34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6" name="Google Shape;836;p98"/>
          <p:cNvSpPr txBox="1"/>
          <p:nvPr/>
        </p:nvSpPr>
        <p:spPr>
          <a:xfrm>
            <a:off x="508000" y="8382525"/>
            <a:ext cx="16758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Feature 1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37" name="Google Shape;837;p98"/>
          <p:cNvCxnSpPr>
            <a:stCxn id="836" idx="0"/>
          </p:cNvCxnSpPr>
          <p:nvPr/>
        </p:nvCxnSpPr>
        <p:spPr>
          <a:xfrm rot="10800000" flipH="1">
            <a:off x="1345900" y="7524525"/>
            <a:ext cx="1101000" cy="858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8" name="Google Shape;838;p98"/>
          <p:cNvSpPr txBox="1"/>
          <p:nvPr/>
        </p:nvSpPr>
        <p:spPr>
          <a:xfrm>
            <a:off x="519525" y="1776425"/>
            <a:ext cx="84129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Features and Cost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4" name="Google Shape;844;p99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Again remember that training a model means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Searching for a best possible model’s parameters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Like 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, 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and others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That minimizes the cost function like MSE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Algorithm will have to search in more dimensions if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Model has more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And search becomes complex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0" name="Google Shape;850;p100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implement Gradient descent now using some known algorithms such as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Stochastic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Mini-batch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6" name="Google Shape;856;p101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48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2" name="Google Shape;862;p102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Partial Derivative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To implement Gradient Descent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First initialize model parameters(θ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, θ</a:t>
            </a:r>
            <a:r>
              <a:rPr lang="en" sz="3000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…..) - Random Initialization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For each of the weights, we change one weight and keeping others fixed and calculate the change in cost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called a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Partial Derivative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Notations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508000" y="2198475"/>
            <a:ext cx="119889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example, if the first district in the dataset has below values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longitude –118.29°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latitude - 33.91°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inhabitants - 1,416 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median income - $38,372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median house value - $156,400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225" y="2770200"/>
            <a:ext cx="5309889" cy="3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7817" y="7446417"/>
            <a:ext cx="4974725" cy="922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2"/>
          <p:cNvCxnSpPr/>
          <p:nvPr/>
        </p:nvCxnSpPr>
        <p:spPr>
          <a:xfrm rot="10800000" flipH="1">
            <a:off x="4256725" y="3971800"/>
            <a:ext cx="5413200" cy="13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22"/>
          <p:cNvCxnSpPr/>
          <p:nvPr/>
        </p:nvCxnSpPr>
        <p:spPr>
          <a:xfrm rot="10800000" flipH="1">
            <a:off x="4508100" y="4960500"/>
            <a:ext cx="5077800" cy="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5647700" y="5832050"/>
            <a:ext cx="3703800" cy="15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22"/>
          <p:cNvCxnSpPr>
            <a:endCxn id="120" idx="0"/>
          </p:cNvCxnSpPr>
          <p:nvPr/>
        </p:nvCxnSpPr>
        <p:spPr>
          <a:xfrm rot="10800000" flipH="1">
            <a:off x="4541670" y="2770200"/>
            <a:ext cx="5143500" cy="48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22"/>
          <p:cNvCxnSpPr>
            <a:endCxn id="121" idx="0"/>
          </p:cNvCxnSpPr>
          <p:nvPr/>
        </p:nvCxnSpPr>
        <p:spPr>
          <a:xfrm>
            <a:off x="6200680" y="6988317"/>
            <a:ext cx="3484500" cy="45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3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8" name="Google Shape;868;p103"/>
          <p:cNvSpPr txBox="1"/>
          <p:nvPr/>
        </p:nvSpPr>
        <p:spPr>
          <a:xfrm>
            <a:off x="507875" y="1994300"/>
            <a:ext cx="11988900" cy="6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Partial Derivative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is like asking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is the slope of the mountain under my feet if I face east?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And then asking the same question facing north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And so on for all other dimensions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04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4" name="Google Shape;874;p104"/>
          <p:cNvSpPr txBox="1"/>
          <p:nvPr/>
        </p:nvSpPr>
        <p:spPr>
          <a:xfrm>
            <a:off x="507875" y="1994300"/>
            <a:ext cx="119889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Partial Derivative of Cost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general, we compute the gradient of the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With regards to each model parameter θj (Theta j)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Below is the equation for finding partial derivative of the cost function with respect to parameter θj (Theta j)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75" name="Google Shape;87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700" y="5664500"/>
            <a:ext cx="10217500" cy="19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5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1" name="Google Shape;881;p105"/>
          <p:cNvSpPr txBox="1"/>
          <p:nvPr/>
        </p:nvSpPr>
        <p:spPr>
          <a:xfrm>
            <a:off x="507875" y="1994300"/>
            <a:ext cx="119889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Partial Derivative of Cost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 this equation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calculate partial derivative wrt each parameter θj (Theta j) individually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Instead we can compute them all in one go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82" name="Google Shape;88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700" y="5664500"/>
            <a:ext cx="10217500" cy="19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6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8" name="Google Shape;888;p106"/>
          <p:cNvSpPr txBox="1"/>
          <p:nvPr/>
        </p:nvSpPr>
        <p:spPr>
          <a:xfrm>
            <a:off x="507875" y="1994300"/>
            <a:ext cx="119889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Vector of the Cost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The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vector ∇</a:t>
            </a:r>
            <a:r>
              <a:rPr lang="en" sz="3000" b="1" baseline="-25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θ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MSE(θ)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Contains all the partial derivatives of the cost function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(one for each model parameter)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89" name="Google Shape;88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63" y="5383625"/>
            <a:ext cx="1069657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07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5" name="Google Shape;895;p107"/>
          <p:cNvSpPr txBox="1"/>
          <p:nvPr/>
        </p:nvSpPr>
        <p:spPr>
          <a:xfrm>
            <a:off x="507875" y="1994300"/>
            <a:ext cx="119889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Vector of the Cost Function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formula involves calculations over the full training set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X </a:t>
            </a: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at every step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This is why the name </a:t>
            </a: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96" name="Google Shape;89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63" y="5383625"/>
            <a:ext cx="1069657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8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2" name="Google Shape;902;p108"/>
          <p:cNvSpPr txBox="1"/>
          <p:nvPr/>
        </p:nvSpPr>
        <p:spPr>
          <a:xfrm>
            <a:off x="507950" y="2810600"/>
            <a:ext cx="119889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Since Batch Gradient Descent uses entire training data at every step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is terribly slow on large training sets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But Gradient Descent scales well with the number of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It is faster to train Linear Regression model when there are thousand of features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Using Gradient Descent than using the Normal Equation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3" name="Google Shape;903;p108"/>
          <p:cNvSpPr txBox="1"/>
          <p:nvPr/>
        </p:nvSpPr>
        <p:spPr>
          <a:xfrm>
            <a:off x="2354900" y="1876888"/>
            <a:ext cx="82950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Vector of the Cost Function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9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9" name="Google Shape;909;p109"/>
          <p:cNvSpPr txBox="1"/>
          <p:nvPr/>
        </p:nvSpPr>
        <p:spPr>
          <a:xfrm>
            <a:off x="507875" y="1994300"/>
            <a:ext cx="11988900" cy="3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Gradient Descent Step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Once we have the gradient vector, which points uphill,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Just go in the opposite direction to go downhill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We can calculate the size of the downhill step using below equation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10" name="Google Shape;91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415" y="5647700"/>
            <a:ext cx="8780076" cy="9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09"/>
          <p:cNvSpPr txBox="1"/>
          <p:nvPr/>
        </p:nvSpPr>
        <p:spPr>
          <a:xfrm>
            <a:off x="5197625" y="8027450"/>
            <a:ext cx="26094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Learning Rate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12" name="Google Shape;912;p109"/>
          <p:cNvCxnSpPr>
            <a:stCxn id="911" idx="0"/>
          </p:cNvCxnSpPr>
          <p:nvPr/>
        </p:nvCxnSpPr>
        <p:spPr>
          <a:xfrm rot="10800000" flipH="1">
            <a:off x="6502325" y="6418550"/>
            <a:ext cx="586500" cy="1608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0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8" name="Google Shape;918;p110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eta = 0.1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n_iterations = 1000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 X_b.T.dot(X_b.dot(theta) -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1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4" name="Google Shape;924;p111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eta = 0.1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n_iterations = 1000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 X_b.T.dot(X_b.dot(theta) -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Let’s understand the program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2"/>
          <p:cNvSpPr txBox="1"/>
          <p:nvPr/>
        </p:nvSpPr>
        <p:spPr>
          <a:xfrm>
            <a:off x="508000" y="419074"/>
            <a:ext cx="11988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 Gradient Descent</a:t>
            </a:r>
            <a:endParaRPr sz="5000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0" name="Google Shape;930;p112"/>
          <p:cNvSpPr txBox="1"/>
          <p:nvPr/>
        </p:nvSpPr>
        <p:spPr>
          <a:xfrm>
            <a:off x="507875" y="1994300"/>
            <a:ext cx="11988900" cy="6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Quick Implementation of the Algorithm</a:t>
            </a:r>
            <a:endParaRPr sz="3000" b="1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eta = 0.1 # </a:t>
            </a:r>
            <a:r>
              <a:rPr lang="en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Learning Rate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n_iterations = 1000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m = 100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theta = np.random.randn(2,1)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&gt;&gt;&gt; for iteration in range(n_iterations):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gradients = 2/m * X_b.T.dot(X_b.dot(theta) - y)</a:t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theta = theta - eta * gradients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0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0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11220</Words>
  <Application>Microsoft Macintosh PowerPoint</Application>
  <PresentationFormat>Custom</PresentationFormat>
  <Paragraphs>2057</Paragraphs>
  <Slides>326</Slides>
  <Notes>326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326</vt:i4>
      </vt:variant>
    </vt:vector>
  </HeadingPairs>
  <TitlesOfParts>
    <vt:vector size="332" baseType="lpstr">
      <vt:lpstr>Gill Sans</vt:lpstr>
      <vt:lpstr>Helvetica Neue</vt:lpstr>
      <vt:lpstr>Arial</vt:lpstr>
      <vt:lpstr>Consolas</vt:lpstr>
      <vt:lpstr>New_Template3</vt:lpstr>
      <vt:lpstr>New_Template3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2025-05-02T09:24:26Z</dcterms:modified>
</cp:coreProperties>
</file>